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4" r:id="rId58"/>
    <p:sldId id="315" r:id="rId59"/>
    <p:sldId id="316" r:id="rId60"/>
    <p:sldId id="317" r:id="rId61"/>
    <p:sldId id="33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  <a:prstGeom prst="rect">
            <a:avLst/>
          </a:prstGeom>
        </p:spPr>
        <p:txBody>
          <a:bodyPr numCol="1">
            <a:normAutofit/>
          </a:bodyPr>
          <a:lstStyle>
            <a:lvl1pPr marL="742950" indent="-742950">
              <a:buFont typeface="+mj-lt"/>
              <a:buAutoNum type="arabicPeriod"/>
              <a:defRPr/>
            </a:lvl1pPr>
          </a:lstStyle>
          <a:p>
            <a:pPr marL="742950" lvl="0" indent="-742950">
              <a:buFont typeface="+mj-lt"/>
              <a:buAutoNum type="arabicPeriod"/>
            </a:pPr>
            <a:r>
              <a:rPr lang="nl-NL" sz="2400" b="0" smtClean="0">
                <a:solidFill>
                  <a:srgbClr val="023B6E"/>
                </a:solidFill>
              </a:rPr>
              <a:t>Tekststijl van het model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062973" y="169236"/>
            <a:ext cx="9944543" cy="9234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lnSpc>
                <a:spcPct val="150000"/>
              </a:lnSpc>
              <a:defRPr b="1">
                <a:latin typeface="+mn-lt"/>
              </a:defRPr>
            </a:lvl1pPr>
          </a:lstStyle>
          <a:p>
            <a:r>
              <a:rPr lang="nl-NL" sz="3600" i="1" smtClean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Klik om de stijl te bewerken</a:t>
            </a:r>
            <a:endParaRPr lang="nl-BE" sz="36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8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  <a:prstGeom prst="rect">
            <a:avLst/>
          </a:prstGeom>
        </p:spPr>
        <p:txBody>
          <a:bodyPr numCol="1">
            <a:normAutofit/>
          </a:bodyPr>
          <a:lstStyle>
            <a:lvl1pPr marL="742950" indent="-742950">
              <a:buFont typeface="+mj-lt"/>
              <a:buAutoNum type="arabicPeriod"/>
              <a:defRPr/>
            </a:lvl1pPr>
          </a:lstStyle>
          <a:p>
            <a:pPr marL="742950" lvl="0" indent="-742950">
              <a:buFont typeface="+mj-lt"/>
              <a:buAutoNum type="arabicPeriod"/>
            </a:pPr>
            <a:r>
              <a:rPr lang="nl-NL" sz="2400" b="0" smtClean="0">
                <a:solidFill>
                  <a:srgbClr val="023B6E"/>
                </a:solidFill>
              </a:rPr>
              <a:t>Tekststijl van het model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062973" y="169236"/>
            <a:ext cx="9944543" cy="9234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lnSpc>
                <a:spcPct val="150000"/>
              </a:lnSpc>
              <a:defRPr b="1">
                <a:latin typeface="+mn-lt"/>
              </a:defRPr>
            </a:lvl1pPr>
          </a:lstStyle>
          <a:p>
            <a:r>
              <a:rPr lang="nl-NL" sz="3600" i="1" smtClean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Klik om de stijl te bewerken</a:t>
            </a:r>
            <a:endParaRPr lang="nl-BE" sz="36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56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714" y="169236"/>
            <a:ext cx="9111802" cy="923411"/>
          </a:xfrm>
          <a:prstGeom prst="rect">
            <a:avLst/>
          </a:prstGeom>
          <a:solidFill>
            <a:srgbClr val="003757"/>
          </a:solidFill>
          <a:ln>
            <a:noFill/>
          </a:ln>
        </p:spPr>
        <p:txBody>
          <a:bodyPr anchor="ctr"/>
          <a:lstStyle>
            <a:lvl1pPr algn="l">
              <a:defRPr lang="nl-BE" sz="4800" b="1" kern="1200" dirty="0">
                <a:ln w="19050" cmpd="thinThick">
                  <a:solidFill>
                    <a:srgbClr val="BFD62B"/>
                  </a:solidFill>
                </a:ln>
                <a:solidFill>
                  <a:srgbClr val="BFD62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66" y="1262294"/>
            <a:ext cx="8407260" cy="535004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015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75462" y="2453231"/>
            <a:ext cx="8775511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BFD62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250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714" y="169236"/>
            <a:ext cx="9111802" cy="923411"/>
          </a:xfrm>
          <a:prstGeom prst="rect">
            <a:avLst/>
          </a:prstGeom>
          <a:solidFill>
            <a:srgbClr val="003757"/>
          </a:solidFill>
          <a:ln>
            <a:noFill/>
          </a:ln>
        </p:spPr>
        <p:txBody>
          <a:bodyPr anchor="ctr"/>
          <a:lstStyle>
            <a:lvl1pPr algn="l">
              <a:defRPr lang="nl-BE" sz="4800" b="1" kern="1200" dirty="0">
                <a:ln w="19050" cmpd="thinThick">
                  <a:solidFill>
                    <a:srgbClr val="BFD62B"/>
                  </a:solidFill>
                </a:ln>
                <a:solidFill>
                  <a:srgbClr val="BFD62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985" y="1262295"/>
            <a:ext cx="4179509" cy="2477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47986" y="4031785"/>
            <a:ext cx="2033878" cy="2477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739063" y="4031785"/>
            <a:ext cx="6293172" cy="2477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3200" b="1" kern="1200" dirty="0" smtClean="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nl-BE" sz="1800" kern="1200" dirty="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667586" y="1262295"/>
            <a:ext cx="4339930" cy="2477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741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714" y="169236"/>
            <a:ext cx="9111802" cy="923411"/>
          </a:xfrm>
          <a:prstGeom prst="rect">
            <a:avLst/>
          </a:prstGeom>
          <a:solidFill>
            <a:srgbClr val="003757"/>
          </a:solidFill>
          <a:ln>
            <a:noFill/>
          </a:ln>
        </p:spPr>
        <p:txBody>
          <a:bodyPr anchor="ctr"/>
          <a:lstStyle>
            <a:lvl1pPr algn="l">
              <a:defRPr lang="nl-BE" sz="4800" b="1" kern="1200" dirty="0">
                <a:ln w="19050" cmpd="thinThick">
                  <a:solidFill>
                    <a:srgbClr val="BFD62B"/>
                  </a:solidFill>
                </a:ln>
                <a:solidFill>
                  <a:srgbClr val="BFD62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67" y="1262295"/>
            <a:ext cx="2033878" cy="15077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714344" y="1262295"/>
            <a:ext cx="6293172" cy="150779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32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28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nl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223267" y="3179013"/>
            <a:ext cx="2033878" cy="15077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714344" y="3179013"/>
            <a:ext cx="6293172" cy="150779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32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28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nl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23267" y="5095731"/>
            <a:ext cx="2033878" cy="15077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36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30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714344" y="5095731"/>
            <a:ext cx="6293172" cy="150779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3200" b="1">
                <a:solidFill>
                  <a:srgbClr val="BFD62B"/>
                </a:solidFill>
                <a:latin typeface="+mn-lt"/>
              </a:defRPr>
            </a:lvl1pPr>
            <a:lvl2pPr>
              <a:spcBef>
                <a:spcPts val="400"/>
              </a:spcBef>
              <a:defRPr sz="2800">
                <a:solidFill>
                  <a:srgbClr val="BFD62B"/>
                </a:solidFill>
                <a:latin typeface="+mn-lt"/>
              </a:defRPr>
            </a:lvl2pPr>
            <a:lvl3pPr>
              <a:spcBef>
                <a:spcPts val="400"/>
              </a:spcBef>
              <a:defRPr sz="2400">
                <a:solidFill>
                  <a:srgbClr val="BFD62B"/>
                </a:solidFill>
                <a:latin typeface="+mn-lt"/>
              </a:defRPr>
            </a:lvl3pPr>
            <a:lvl4pPr>
              <a:spcBef>
                <a:spcPts val="400"/>
              </a:spcBef>
              <a:defRPr sz="2000">
                <a:solidFill>
                  <a:srgbClr val="BFD62B"/>
                </a:solidFill>
                <a:latin typeface="+mn-lt"/>
              </a:defRPr>
            </a:lvl4pPr>
            <a:lvl5pPr>
              <a:spcBef>
                <a:spcPts val="400"/>
              </a:spcBef>
              <a:defRPr>
                <a:solidFill>
                  <a:srgbClr val="BFD62B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341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t="10578" r="19385" b="9525"/>
          <a:stretch/>
        </p:blipFill>
        <p:spPr>
          <a:xfrm>
            <a:off x="181478" y="194547"/>
            <a:ext cx="1347909" cy="1834851"/>
          </a:xfrm>
          <a:prstGeom prst="rect">
            <a:avLst/>
          </a:prstGeom>
        </p:spPr>
      </p:pic>
      <p:cxnSp>
        <p:nvCxnSpPr>
          <p:cNvPr id="8" name="Straight Connector 5"/>
          <p:cNvCxnSpPr/>
          <p:nvPr/>
        </p:nvCxnSpPr>
        <p:spPr>
          <a:xfrm>
            <a:off x="1675725" y="0"/>
            <a:ext cx="0" cy="685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22385" y="2446294"/>
            <a:ext cx="866093" cy="3891942"/>
          </a:xfrm>
          <a:prstGeom prst="rect">
            <a:avLst/>
          </a:prstGeom>
          <a:noFill/>
        </p:spPr>
        <p:txBody>
          <a:bodyPr vert="vert270" wrap="square" tIns="0" bIns="0" rtlCol="0">
            <a:noAutofit/>
          </a:bodyPr>
          <a:lstStyle/>
          <a:p>
            <a:r>
              <a:rPr lang="nl-BE" sz="3600" b="1" i="1" dirty="0" smtClean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Club Umpire Coach</a:t>
            </a:r>
          </a:p>
          <a:p>
            <a:endParaRPr lang="nl-BE" sz="3600" b="1" i="1" dirty="0" smtClean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31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ckey.be/tiny_mce/plugins/filemanager/files/web/KBHB/Comites/Jeugd/Spelregels_2015-2016_6x6.pdf" TargetMode="External"/><Relationship Id="rId2" Type="http://schemas.openxmlformats.org/officeDocument/2006/relationships/hyperlink" Target="http://www.hockey.be/tiny_mce/plugins/filemanager/files/web/KBHB/Comites/Jeugd/Spelregels_2015-2016_4x4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ockey.be/tiny_mce/plugins/filemanager/files/web/Spelregels/2015/Spelregels_2015-2016_8x8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1095" y="3184751"/>
            <a:ext cx="9600905" cy="1325563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>Royal Belgian Hockey Association</a:t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>Basic Field Hockey Rules</a:t>
            </a:r>
            <a:r>
              <a:rPr lang="en-GB" sz="4800" dirty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>
                <a:solidFill>
                  <a:srgbClr val="C00000"/>
                </a:solidFill>
                <a:cs typeface="Stencil Std"/>
              </a:rPr>
            </a:br>
            <a:r>
              <a:rPr lang="en-GB" sz="4800" dirty="0" smtClean="0">
                <a:solidFill>
                  <a:srgbClr val="C00000"/>
                </a:solidFill>
                <a:cs typeface="Stencil Std"/>
              </a:rPr>
              <a:t/>
            </a:r>
            <a:br>
              <a:rPr lang="en-GB" sz="4800" dirty="0" smtClean="0">
                <a:solidFill>
                  <a:srgbClr val="C00000"/>
                </a:solidFill>
                <a:cs typeface="Stencil Std"/>
              </a:rPr>
            </a:br>
            <a:endParaRPr lang="nl-BE" sz="4800" b="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80" y="1922157"/>
            <a:ext cx="5733333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10129027" cy="535004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Er </a:t>
            </a:r>
            <a:r>
              <a:rPr lang="nl-NL" altLang="nl-BE" sz="3200" dirty="0">
                <a:solidFill>
                  <a:srgbClr val="023B6E"/>
                </a:solidFill>
              </a:rPr>
              <a:t>is nooit sprake van gevaarlijk spel op de keeper MET DE BAL. </a:t>
            </a:r>
            <a:br>
              <a:rPr lang="nl-NL" altLang="nl-BE" sz="3200" dirty="0">
                <a:solidFill>
                  <a:srgbClr val="023B6E"/>
                </a:solidFill>
              </a:rPr>
            </a:br>
            <a:r>
              <a:rPr lang="nl-NL" altLang="nl-BE" sz="3200" dirty="0">
                <a:solidFill>
                  <a:srgbClr val="023B6E"/>
                </a:solidFill>
              </a:rPr>
              <a:t>(met de stick bijvoorbeeld </a:t>
            </a:r>
            <a:r>
              <a:rPr lang="nl-NL" altLang="nl-BE" sz="3200" dirty="0">
                <a:solidFill>
                  <a:srgbClr val="C00000"/>
                </a:solidFill>
              </a:rPr>
              <a:t>ALTIJD</a:t>
            </a:r>
            <a:r>
              <a:rPr lang="nl-NL" altLang="nl-BE" sz="3200" dirty="0"/>
              <a:t> </a:t>
            </a:r>
            <a:r>
              <a:rPr lang="nl-NL" altLang="nl-BE" sz="3200" dirty="0">
                <a:solidFill>
                  <a:srgbClr val="023B6E"/>
                </a:solidFill>
              </a:rPr>
              <a:t>gevaarlijk spel)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Indien buiten de cirkel -&gt; = </a:t>
            </a:r>
            <a:r>
              <a:rPr lang="nl-NL" altLang="nl-BE" sz="3200" i="1" dirty="0">
                <a:solidFill>
                  <a:srgbClr val="C00000"/>
                </a:solidFill>
              </a:rPr>
              <a:t>speler</a:t>
            </a:r>
            <a:r>
              <a:rPr lang="nl-NL" altLang="nl-BE" sz="3200" dirty="0">
                <a:solidFill>
                  <a:srgbClr val="023B6E"/>
                </a:solidFill>
              </a:rPr>
              <a:t>, dus enkel met de stick spelen </a:t>
            </a:r>
            <a:r>
              <a:rPr lang="nl-NL" altLang="nl-BE" sz="3200" i="1" dirty="0">
                <a:solidFill>
                  <a:srgbClr val="023B6E"/>
                </a:solidFill>
              </a:rPr>
              <a:t>(Maximaal tot aan 23-meter lijn)</a:t>
            </a:r>
            <a:r>
              <a:rPr lang="nl-NL" altLang="nl-BE" sz="3200" dirty="0">
                <a:solidFill>
                  <a:srgbClr val="023B6E"/>
                </a:solidFill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Indien keeper op de bal </a:t>
            </a:r>
            <a:r>
              <a:rPr lang="nl-NL" altLang="nl-BE" sz="3200" dirty="0" smtClean="0">
                <a:solidFill>
                  <a:srgbClr val="023B6E"/>
                </a:solidFill>
              </a:rPr>
              <a:t>ligt </a:t>
            </a:r>
            <a:r>
              <a:rPr lang="nl-NL" altLang="nl-BE" sz="32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 </a:t>
            </a:r>
            <a:r>
              <a:rPr lang="nl-NL" altLang="nl-BE" sz="3200" i="1" dirty="0" smtClean="0">
                <a:solidFill>
                  <a:srgbClr val="C00000"/>
                </a:solidFill>
              </a:rPr>
              <a:t>PC</a:t>
            </a:r>
            <a:endParaRPr lang="nl-NL" altLang="nl-BE" sz="3200" i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Indien keeper </a:t>
            </a:r>
            <a:r>
              <a:rPr lang="nl-NL" altLang="nl-BE" sz="3200" i="1" dirty="0">
                <a:solidFill>
                  <a:srgbClr val="C00000"/>
                </a:solidFill>
              </a:rPr>
              <a:t>moedwillig</a:t>
            </a:r>
            <a:r>
              <a:rPr lang="nl-NL" altLang="nl-BE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altLang="nl-BE" sz="3200" dirty="0">
                <a:solidFill>
                  <a:srgbClr val="023B6E"/>
                </a:solidFill>
              </a:rPr>
              <a:t>op de bal </a:t>
            </a:r>
            <a:r>
              <a:rPr lang="nl-NL" altLang="nl-BE" sz="3200" dirty="0" smtClean="0">
                <a:solidFill>
                  <a:srgbClr val="023B6E"/>
                </a:solidFill>
              </a:rPr>
              <a:t>gaat </a:t>
            </a:r>
            <a:r>
              <a:rPr lang="nl-NL" altLang="nl-BE" sz="3200" dirty="0" smtClean="0">
                <a:solidFill>
                  <a:srgbClr val="023B6E"/>
                </a:solidFill>
              </a:rPr>
              <a:t>liggen </a:t>
            </a:r>
            <a:r>
              <a:rPr lang="nl-NL" altLang="nl-BE" sz="32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altLang="nl-BE" sz="3200" dirty="0" smtClean="0">
                <a:solidFill>
                  <a:srgbClr val="023B6E"/>
                </a:solidFill>
              </a:rPr>
              <a:t> </a:t>
            </a:r>
            <a:r>
              <a:rPr lang="nl-NL" altLang="nl-BE" sz="3200" i="1" dirty="0">
                <a:solidFill>
                  <a:srgbClr val="C00000"/>
                </a:solidFill>
              </a:rPr>
              <a:t>stroke</a:t>
            </a: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Keeper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46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Spelers mogen op elk gewenst moment worden gewisseld (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uitgezonderd tijdens een PC</a:t>
            </a:r>
            <a:r>
              <a:rPr lang="nl-NL" altLang="nl-BE" sz="3200" dirty="0">
                <a:solidFill>
                  <a:srgbClr val="023B6E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Geen beperking op </a:t>
            </a:r>
            <a:r>
              <a:rPr lang="nl-NL" altLang="nl-BE" sz="3200" dirty="0" smtClean="0">
                <a:solidFill>
                  <a:srgbClr val="023B6E"/>
                </a:solidFill>
              </a:rPr>
              <a:t>aantal </a:t>
            </a:r>
            <a:r>
              <a:rPr lang="nl-NL" altLang="nl-BE" sz="3200" dirty="0">
                <a:solidFill>
                  <a:srgbClr val="023B6E"/>
                </a:solidFill>
              </a:rPr>
              <a:t>wissels per keer.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Verwijderde spelers </a:t>
            </a:r>
            <a:r>
              <a:rPr lang="nl-NL" altLang="nl-BE" sz="3200" dirty="0" smtClean="0">
                <a:solidFill>
                  <a:srgbClr val="023B6E"/>
                </a:solidFill>
              </a:rPr>
              <a:t>(kaart) mogen </a:t>
            </a:r>
            <a:r>
              <a:rPr lang="nl-NL" altLang="nl-BE" sz="3200" dirty="0">
                <a:solidFill>
                  <a:srgbClr val="023B6E"/>
                </a:solidFill>
              </a:rPr>
              <a:t>niet worden </a:t>
            </a:r>
            <a:r>
              <a:rPr lang="nl-NL" altLang="nl-BE" sz="3200" dirty="0" smtClean="0">
                <a:solidFill>
                  <a:srgbClr val="023B6E"/>
                </a:solidFill>
              </a:rPr>
              <a:t>gewisseld</a:t>
            </a:r>
            <a:r>
              <a:rPr lang="nl-NL" altLang="nl-BE" sz="3200" dirty="0">
                <a:solidFill>
                  <a:srgbClr val="023B6E"/>
                </a:solidFill>
              </a:rPr>
              <a:t>.</a:t>
            </a:r>
            <a:br>
              <a:rPr lang="nl-NL" altLang="nl-BE" sz="3200" dirty="0">
                <a:solidFill>
                  <a:srgbClr val="023B6E"/>
                </a:solidFill>
              </a:rPr>
            </a:br>
            <a:r>
              <a:rPr lang="nl-NL" altLang="nl-BE" sz="3200" dirty="0">
                <a:solidFill>
                  <a:srgbClr val="023B6E"/>
                </a:solidFill>
              </a:rPr>
              <a:t>Na het verlopen van de duur van de verwijdering mag de speler worden gewisseld zonder zelf eerst te moeten spelen</a:t>
            </a:r>
            <a:r>
              <a:rPr lang="nl-NL" altLang="nl-BE" sz="3200" dirty="0" smtClean="0">
                <a:solidFill>
                  <a:srgbClr val="023B6E"/>
                </a:solidFill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Te wisselen speler moet eerst het veld verlaten; inkomende speler komt het veld in maximaal 3m van de middenlijn.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53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Veldspelers wisselen</a:t>
            </a:r>
            <a:endParaRPr lang="nl-BE" sz="53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0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10281427" cy="535004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Indien </a:t>
            </a:r>
            <a:r>
              <a:rPr lang="nl-NL" altLang="nl-BE" sz="3200" dirty="0" smtClean="0">
                <a:solidFill>
                  <a:srgbClr val="023B6E"/>
                </a:solidFill>
              </a:rPr>
              <a:t>een </a:t>
            </a:r>
            <a:r>
              <a:rPr lang="nl-NL" altLang="nl-BE" sz="3200" dirty="0">
                <a:solidFill>
                  <a:srgbClr val="023B6E"/>
                </a:solidFill>
              </a:rPr>
              <a:t>geblesseerde veldspeler verzorging </a:t>
            </a:r>
            <a:r>
              <a:rPr lang="nl-NL" altLang="nl-BE" sz="3200" dirty="0" smtClean="0">
                <a:solidFill>
                  <a:srgbClr val="023B6E"/>
                </a:solidFill>
              </a:rPr>
              <a:t>nodig heeft </a:t>
            </a:r>
            <a:r>
              <a:rPr lang="nl-NL" altLang="nl-BE" sz="3200" u="sng" dirty="0" smtClean="0">
                <a:solidFill>
                  <a:srgbClr val="023B6E"/>
                </a:solidFill>
              </a:rPr>
              <a:t>OP</a:t>
            </a:r>
            <a:r>
              <a:rPr lang="nl-NL" altLang="nl-BE" sz="3200" dirty="0" smtClean="0">
                <a:solidFill>
                  <a:srgbClr val="023B6E"/>
                </a:solidFill>
              </a:rPr>
              <a:t> het </a:t>
            </a:r>
            <a:r>
              <a:rPr lang="nl-NL" altLang="nl-BE" sz="3200" dirty="0" smtClean="0">
                <a:solidFill>
                  <a:srgbClr val="023B6E"/>
                </a:solidFill>
              </a:rPr>
              <a:t>veld </a:t>
            </a:r>
            <a:r>
              <a:rPr lang="nl-NL" altLang="nl-BE" sz="32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altLang="nl-BE" sz="3200" dirty="0" smtClean="0">
                <a:solidFill>
                  <a:srgbClr val="023B6E"/>
                </a:solidFill>
              </a:rPr>
              <a:t> </a:t>
            </a:r>
            <a:r>
              <a:rPr lang="nl-NL" altLang="nl-BE" sz="3200" dirty="0">
                <a:solidFill>
                  <a:srgbClr val="023B6E"/>
                </a:solidFill>
              </a:rPr>
              <a:t>Speler </a:t>
            </a:r>
            <a:r>
              <a:rPr lang="nl-NL" altLang="nl-BE" sz="3200" dirty="0" smtClean="0">
                <a:solidFill>
                  <a:srgbClr val="023B6E"/>
                </a:solidFill>
              </a:rPr>
              <a:t>van </a:t>
            </a:r>
            <a:r>
              <a:rPr lang="nl-NL" altLang="nl-BE" sz="3200" dirty="0">
                <a:solidFill>
                  <a:srgbClr val="023B6E"/>
                </a:solidFill>
              </a:rPr>
              <a:t>het veld </a:t>
            </a:r>
            <a:r>
              <a:rPr lang="nl-NL" altLang="nl-BE" sz="3200" dirty="0" smtClean="0">
                <a:solidFill>
                  <a:srgbClr val="023B6E"/>
                </a:solidFill>
              </a:rPr>
              <a:t>halen </a:t>
            </a:r>
            <a:r>
              <a:rPr lang="nl-NL" altLang="nl-BE" sz="3200" dirty="0">
                <a:solidFill>
                  <a:srgbClr val="023B6E"/>
                </a:solidFill>
              </a:rPr>
              <a:t>en wisselen</a:t>
            </a:r>
            <a:r>
              <a:rPr lang="nl-NL" altLang="nl-BE" sz="3200" dirty="0" smtClean="0">
                <a:solidFill>
                  <a:srgbClr val="023B6E"/>
                </a:solidFill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De </a:t>
            </a:r>
            <a:r>
              <a:rPr lang="nl-NL" altLang="nl-BE" sz="3200" dirty="0">
                <a:solidFill>
                  <a:srgbClr val="023B6E"/>
                </a:solidFill>
              </a:rPr>
              <a:t>(gewonde) speler mag na verzorging gedurende 2” niet spelen / wisselen (tijd gaat in na het verlaten van het </a:t>
            </a:r>
            <a:r>
              <a:rPr lang="nl-NL" altLang="nl-BE" sz="3200" dirty="0" smtClean="0">
                <a:solidFill>
                  <a:srgbClr val="023B6E"/>
                </a:solidFill>
              </a:rPr>
              <a:t>veld)</a:t>
            </a:r>
            <a:endParaRPr lang="nl-NL" altLang="nl-BE" sz="3200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53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Veldspelers wisselen</a:t>
            </a:r>
            <a:endParaRPr lang="nl-BE" sz="53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9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562582"/>
            <a:ext cx="9944543" cy="5049754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Keepers </a:t>
            </a:r>
            <a:r>
              <a:rPr lang="nl-NL" altLang="nl-BE" sz="3200" dirty="0">
                <a:solidFill>
                  <a:srgbClr val="023B6E"/>
                </a:solidFill>
              </a:rPr>
              <a:t>mogen het veld verlaten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nabij hun doel</a:t>
            </a:r>
            <a:r>
              <a:rPr lang="nl-NL" altLang="nl-BE" sz="3200" dirty="0">
                <a:solidFill>
                  <a:srgbClr val="023B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altLang="nl-BE" sz="3200" dirty="0">
                <a:solidFill>
                  <a:srgbClr val="023B6E"/>
                </a:solidFill>
              </a:rPr>
              <a:t>(aan de achterlijn).</a:t>
            </a:r>
            <a:br>
              <a:rPr lang="nl-NL" altLang="nl-BE" sz="3200" dirty="0">
                <a:solidFill>
                  <a:srgbClr val="023B6E"/>
                </a:solidFill>
              </a:rPr>
            </a:br>
            <a:r>
              <a:rPr lang="nl-NL" altLang="nl-BE" sz="3200" dirty="0">
                <a:solidFill>
                  <a:srgbClr val="023B6E"/>
                </a:solidFill>
              </a:rPr>
              <a:t>De tijd wordt hiervoor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 gezet </a:t>
            </a:r>
            <a:r>
              <a:rPr lang="nl-NL" altLang="nl-BE" sz="3200" dirty="0">
                <a:solidFill>
                  <a:srgbClr val="023B6E"/>
                </a:solidFill>
              </a:rPr>
              <a:t>tot de nieuwe keeper in de goal staat</a:t>
            </a:r>
            <a:r>
              <a:rPr lang="nl-NL" altLang="nl-BE" sz="3200" dirty="0" smtClean="0">
                <a:solidFill>
                  <a:srgbClr val="023B6E"/>
                </a:solidFill>
              </a:rPr>
              <a:t>.</a:t>
            </a:r>
            <a:br>
              <a:rPr lang="nl-NL" altLang="nl-BE" sz="3200" dirty="0" smtClean="0">
                <a:solidFill>
                  <a:srgbClr val="023B6E"/>
                </a:solidFill>
              </a:rPr>
            </a:br>
            <a:endParaRPr lang="nl-NL" altLang="nl-BE" sz="3200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Indien </a:t>
            </a:r>
            <a:r>
              <a:rPr lang="nl-NL" altLang="nl-BE" sz="3200" dirty="0">
                <a:solidFill>
                  <a:srgbClr val="023B6E"/>
                </a:solidFill>
              </a:rPr>
              <a:t>de nieuwe keeper een vliegende keeper wordt:</a:t>
            </a:r>
          </a:p>
          <a:p>
            <a:pPr marL="1188000" lvl="1" indent="-288000">
              <a:spcBef>
                <a:spcPts val="1200"/>
              </a:spcBef>
            </a:pPr>
            <a:r>
              <a:rPr lang="nl-NL" altLang="nl-BE" sz="2600" dirty="0">
                <a:solidFill>
                  <a:srgbClr val="023B6E"/>
                </a:solidFill>
              </a:rPr>
              <a:t>Het veld pas betreden nadat de (oude, volledig uitgeruste) keeper het veld heeft verlaten</a:t>
            </a:r>
          </a:p>
          <a:p>
            <a:pPr marL="1188000" lvl="1" indent="-288000">
              <a:spcBef>
                <a:spcPts val="1200"/>
              </a:spcBef>
            </a:pPr>
            <a:r>
              <a:rPr lang="nl-NL" altLang="nl-BE" sz="2600" dirty="0">
                <a:solidFill>
                  <a:srgbClr val="023B6E"/>
                </a:solidFill>
              </a:rPr>
              <a:t>De tijd wordt stil gezet tot de volledig uitgeruste keeper het veld heeft </a:t>
            </a:r>
            <a:r>
              <a:rPr lang="nl-NL" altLang="nl-BE" sz="2600" dirty="0" smtClean="0">
                <a:solidFill>
                  <a:srgbClr val="023B6E"/>
                </a:solidFill>
              </a:rPr>
              <a:t>verlaten</a:t>
            </a:r>
            <a:endParaRPr lang="nl-NL" altLang="nl-BE" sz="2600" dirty="0">
              <a:solidFill>
                <a:srgbClr val="023B6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Keepers wisselen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85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</a:rPr>
              <a:t>Bij </a:t>
            </a:r>
            <a:r>
              <a:rPr lang="nl-NL" altLang="nl-BE" sz="3200" dirty="0">
                <a:solidFill>
                  <a:srgbClr val="023B6E"/>
                </a:solidFill>
              </a:rPr>
              <a:t>een gewonde keeper:</a:t>
            </a:r>
          </a:p>
          <a:p>
            <a:pPr marL="972000" lvl="1" indent="-288000">
              <a:spcBef>
                <a:spcPts val="1200"/>
              </a:spcBef>
            </a:pPr>
            <a:r>
              <a:rPr lang="nl-NL" altLang="nl-BE" sz="2600" dirty="0">
                <a:solidFill>
                  <a:srgbClr val="023B6E"/>
                </a:solidFill>
              </a:rPr>
              <a:t>Tijd wor</a:t>
            </a:r>
            <a:r>
              <a:rPr lang="nl-NL" altLang="nl-BE" sz="2600" dirty="0"/>
              <a:t>dt </a:t>
            </a:r>
            <a:r>
              <a:rPr lang="nl-NL" altLang="nl-BE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 gezet </a:t>
            </a:r>
            <a:r>
              <a:rPr lang="nl-NL" altLang="nl-BE" sz="2600" dirty="0">
                <a:solidFill>
                  <a:srgbClr val="023B6E"/>
                </a:solidFill>
              </a:rPr>
              <a:t>gedurende de verzorging. Verzorging gebeurd op het veld.</a:t>
            </a:r>
          </a:p>
          <a:p>
            <a:pPr marL="972000" lvl="1" indent="-288000">
              <a:spcBef>
                <a:spcPts val="1200"/>
              </a:spcBef>
            </a:pPr>
            <a:r>
              <a:rPr lang="nl-NL" altLang="nl-BE" sz="2600" dirty="0">
                <a:solidFill>
                  <a:srgbClr val="023B6E"/>
                </a:solidFill>
              </a:rPr>
              <a:t>Na het verwijderen van de gewonde keeper de tijd hervatten. De nieuwe keeper moet zich </a:t>
            </a:r>
            <a:r>
              <a:rPr lang="nl-NL" altLang="nl-BE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buiten het veld</a:t>
            </a:r>
            <a:r>
              <a:rPr lang="nl-NL" altLang="nl-BE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altLang="nl-BE" sz="2600" dirty="0">
                <a:solidFill>
                  <a:srgbClr val="023B6E"/>
                </a:solidFill>
              </a:rPr>
              <a:t>aankleden (hiervoor wordt de tijd </a:t>
            </a:r>
            <a:r>
              <a:rPr lang="nl-NL" altLang="nl-BE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 stil gezet</a:t>
            </a:r>
            <a:r>
              <a:rPr lang="nl-NL" altLang="nl-BE" sz="2600" dirty="0" smtClean="0">
                <a:solidFill>
                  <a:srgbClr val="023B6E"/>
                </a:solidFill>
              </a:rPr>
              <a:t>)</a:t>
            </a:r>
            <a:endParaRPr lang="nl-NL" altLang="nl-BE" sz="26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Keepers wisselen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Een </a:t>
            </a:r>
            <a:r>
              <a:rPr lang="nl-NL" sz="3200" dirty="0" smtClean="0">
                <a:solidFill>
                  <a:srgbClr val="023B6E"/>
                </a:solidFill>
              </a:rPr>
              <a:t>scheidsrechter is ook maar een mens….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Een scheidsrechter maakt of kraakt een wedstrijd; wedstrijd niet dood fluiten!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Fluit met fairplay als doel; </a:t>
            </a:r>
            <a:r>
              <a:rPr lang="nl-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Oordeel eerlijk en sportief</a:t>
            </a:r>
            <a:r>
              <a:rPr lang="nl-NL" sz="3200" dirty="0" smtClean="0">
                <a:solidFill>
                  <a:srgbClr val="023B6E"/>
                </a:solidFill>
              </a:rPr>
              <a:t>. </a:t>
            </a:r>
          </a:p>
          <a:p>
            <a:pPr marL="1187450" lvl="2" indent="-2730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400" dirty="0" smtClean="0">
                <a:solidFill>
                  <a:srgbClr val="023B6E"/>
                </a:solidFill>
              </a:rPr>
              <a:t>Fluit </a:t>
            </a:r>
            <a:r>
              <a:rPr lang="nl-NL" sz="2400" dirty="0">
                <a:solidFill>
                  <a:srgbClr val="023B6E"/>
                </a:solidFill>
              </a:rPr>
              <a:t>consequent: spelers weten waar ze aan toe zijn</a:t>
            </a:r>
          </a:p>
          <a:p>
            <a:pPr marL="1187450" lvl="2" indent="-2730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400" dirty="0">
                <a:solidFill>
                  <a:srgbClr val="023B6E"/>
                </a:solidFill>
              </a:rPr>
              <a:t>Wees geconcentreerd</a:t>
            </a:r>
          </a:p>
          <a:p>
            <a:pPr marL="1187450" lvl="2" indent="-2730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400" dirty="0">
                <a:solidFill>
                  <a:srgbClr val="023B6E"/>
                </a:solidFill>
              </a:rPr>
              <a:t>Wees benaderbaar en open maar ga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geen discussie</a:t>
            </a:r>
            <a:r>
              <a:rPr lang="nl-NL" sz="24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>
                <a:solidFill>
                  <a:srgbClr val="023B6E"/>
                </a:solidFill>
              </a:rPr>
              <a:t>aan op het veld</a:t>
            </a:r>
          </a:p>
          <a:p>
            <a:pPr marL="1187450" lvl="2" indent="-2730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400" dirty="0" smtClean="0">
                <a:solidFill>
                  <a:srgbClr val="023B6E"/>
                </a:solidFill>
              </a:rPr>
              <a:t>Laat </a:t>
            </a:r>
            <a:r>
              <a:rPr lang="nl-NL" sz="2400" dirty="0">
                <a:solidFill>
                  <a:srgbClr val="023B6E"/>
                </a:solidFill>
              </a:rPr>
              <a:t>bij het geven van persoonlijke straffen de kaarten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duidelijk zien</a:t>
            </a:r>
            <a:r>
              <a:rPr lang="nl-NL" sz="2400" dirty="0">
                <a:solidFill>
                  <a:srgbClr val="023B6E"/>
                </a:solidFill>
              </a:rPr>
              <a:t>;</a:t>
            </a:r>
            <a:r>
              <a:rPr lang="nl-NL" sz="2400" dirty="0"/>
              <a:t> </a:t>
            </a:r>
            <a:r>
              <a:rPr lang="nl-NL" sz="2400" dirty="0">
                <a:solidFill>
                  <a:srgbClr val="023B6E"/>
                </a:solidFill>
              </a:rPr>
              <a:t>Doe dit ook bij opvolgende </a:t>
            </a:r>
            <a:r>
              <a:rPr lang="nl-NL" sz="2400" dirty="0" smtClean="0">
                <a:solidFill>
                  <a:srgbClr val="023B6E"/>
                </a:solidFill>
              </a:rPr>
              <a:t>kaarten</a:t>
            </a:r>
            <a:endParaRPr lang="nl-BE" sz="24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 scheidsrechter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Leg </a:t>
            </a:r>
            <a:r>
              <a:rPr lang="nl-NL" sz="3200" dirty="0">
                <a:solidFill>
                  <a:srgbClr val="023B6E"/>
                </a:solidFill>
              </a:rPr>
              <a:t>accenten in de kracht &amp; lengte van het fluitsignaal om de ernst van de overtreding aan te geven</a:t>
            </a:r>
            <a:r>
              <a:rPr lang="nl-NL" sz="3200" dirty="0" smtClean="0">
                <a:solidFill>
                  <a:srgbClr val="023B6E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nl-NL" sz="3200" dirty="0">
              <a:solidFill>
                <a:srgbClr val="023B6E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Wanneer </a:t>
            </a:r>
            <a:r>
              <a:rPr lang="nl-NL" sz="3200" dirty="0">
                <a:solidFill>
                  <a:srgbClr val="023B6E"/>
                </a:solidFill>
              </a:rPr>
              <a:t>de bal de scheidsrechter of enig los voorwerp op het veld raakt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 er </a:t>
            </a:r>
            <a:r>
              <a:rPr lang="nl-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doorgespeeld</a:t>
            </a:r>
            <a:r>
              <a:rPr lang="nl-NL" sz="3200" dirty="0">
                <a:solidFill>
                  <a:srgbClr val="023B6E"/>
                </a:solidFill>
              </a:rPr>
              <a:t>!</a:t>
            </a:r>
            <a:br>
              <a:rPr lang="nl-NL" sz="3200" dirty="0">
                <a:solidFill>
                  <a:srgbClr val="023B6E"/>
                </a:solidFill>
              </a:rPr>
            </a:br>
            <a:r>
              <a:rPr lang="nl-NL" sz="3200" dirty="0">
                <a:solidFill>
                  <a:srgbClr val="023B6E"/>
                </a:solidFill>
              </a:rPr>
              <a:t>Tijd wel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 zetten </a:t>
            </a:r>
            <a:r>
              <a:rPr lang="nl-NL" sz="3200" dirty="0">
                <a:solidFill>
                  <a:srgbClr val="023B6E"/>
                </a:solidFill>
              </a:rPr>
              <a:t>indien bijvoorbeeld hond, blikje </a:t>
            </a:r>
            <a:r>
              <a:rPr lang="nl-NL" sz="3200" dirty="0" smtClean="0">
                <a:solidFill>
                  <a:srgbClr val="023B6E"/>
                </a:solidFill>
              </a:rPr>
              <a:t>etc. </a:t>
            </a:r>
            <a:r>
              <a:rPr lang="nl-NL" sz="3200" dirty="0">
                <a:solidFill>
                  <a:srgbClr val="023B6E"/>
                </a:solidFill>
              </a:rPr>
              <a:t>op het veld</a:t>
            </a:r>
          </a:p>
          <a:p>
            <a:pPr marL="0" indent="0">
              <a:spcBef>
                <a:spcPts val="1200"/>
              </a:spcBef>
              <a:buNone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 scheidsrechter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1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Er zijn 2 scheidsrechters (= één team; derde team op het veld)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Wees mobiel; stel je steeds zo op dat je een goed overzicht hebt op het spel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Scheidsrechters dragen duidelijk van beide teams afwijkend gekleurde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kleding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Aantal scheidsrechters te leveren per divisie kan geraadpleegd worden op de website: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023B6E"/>
                </a:solidFill>
                <a:cs typeface="Arial" charset="0"/>
              </a:rPr>
              <a:t>KBHB – Comités – Scheidsrechter </a:t>
            </a:r>
            <a:r>
              <a:rPr lang="nl-BE" sz="2400" dirty="0" smtClean="0">
                <a:solidFill>
                  <a:srgbClr val="023B6E"/>
                </a:solidFill>
                <a:cs typeface="Arial" charset="0"/>
              </a:rPr>
              <a:t>onder </a:t>
            </a:r>
            <a:r>
              <a:rPr lang="nl-BE" sz="2400" dirty="0">
                <a:solidFill>
                  <a:srgbClr val="023B6E"/>
                </a:solidFill>
                <a:cs typeface="Arial" charset="0"/>
              </a:rPr>
              <a:t>“Lijsten” </a:t>
            </a:r>
            <a:endParaRPr lang="nl-NL" sz="2400" dirty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 scheidsrechters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5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Elke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scheidsrechter neemt een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half diagonaal deel</a:t>
            </a:r>
            <a:r>
              <a:rPr lang="nl-NL" sz="320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van het terrein voor zijn rekening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800" dirty="0">
                <a:solidFill>
                  <a:srgbClr val="023B6E"/>
                </a:solidFill>
                <a:cs typeface="Arial" charset="0"/>
              </a:rPr>
              <a:t>De begin positie / plaats van een scheidsrechter: Met de rug naar de zijlijn heeft de scheidrechter de middenlijn aan zijn linkerzijde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Scheidsrechter zal enkel in zijn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eigen </a:t>
            </a:r>
            <a:r>
              <a:rPr lang="nl-NL" sz="3200" i="1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cirkel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fluiten / beslissen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Een scheidsrechter mag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enkel teken/advies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geven indien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andere erom vraagt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(hem aankijkt!)</a:t>
            </a:r>
          </a:p>
          <a:p>
            <a:pPr>
              <a:spcBef>
                <a:spcPts val="1200"/>
              </a:spcBef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 scheidsrechters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7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Scheidsrechter – gebied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76" y="1201356"/>
            <a:ext cx="8987136" cy="54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88" y="1228004"/>
            <a:ext cx="8742311" cy="53500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 smtClean="0">
                <a:solidFill>
                  <a:srgbClr val="023B6E"/>
                </a:solidFill>
              </a:rPr>
              <a:t>U7 – U8		2 x 20’ 	1/8 veld	4 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 smtClean="0">
                <a:solidFill>
                  <a:srgbClr val="023B6E"/>
                </a:solidFill>
              </a:rPr>
              <a:t>U9</a:t>
            </a:r>
            <a:r>
              <a:rPr lang="nl-NL" sz="2600" dirty="0">
                <a:solidFill>
                  <a:srgbClr val="023B6E"/>
                </a:solidFill>
              </a:rPr>
              <a:t>		2 </a:t>
            </a:r>
            <a:r>
              <a:rPr lang="nl-NL" sz="2600" dirty="0">
                <a:solidFill>
                  <a:srgbClr val="023B6E"/>
                </a:solidFill>
              </a:rPr>
              <a:t>x 20</a:t>
            </a:r>
            <a:r>
              <a:rPr lang="nl-NL" sz="2600" dirty="0">
                <a:solidFill>
                  <a:srgbClr val="023B6E"/>
                </a:solidFill>
              </a:rPr>
              <a:t>’	</a:t>
            </a:r>
            <a:r>
              <a:rPr lang="nl-NL" sz="2600" dirty="0" smtClean="0">
                <a:solidFill>
                  <a:srgbClr val="023B6E"/>
                </a:solidFill>
              </a:rPr>
              <a:t>	1/4 </a:t>
            </a:r>
            <a:r>
              <a:rPr lang="nl-NL" sz="2600" dirty="0">
                <a:solidFill>
                  <a:srgbClr val="023B6E"/>
                </a:solidFill>
              </a:rPr>
              <a:t>veld	6 </a:t>
            </a:r>
            <a:r>
              <a:rPr lang="nl-NL" sz="2600" dirty="0">
                <a:solidFill>
                  <a:srgbClr val="023B6E"/>
                </a:solidFill>
              </a:rPr>
              <a:t>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U10 tem U12	2 </a:t>
            </a:r>
            <a:r>
              <a:rPr lang="nl-NL" sz="2600" dirty="0">
                <a:solidFill>
                  <a:srgbClr val="023B6E"/>
                </a:solidFill>
              </a:rPr>
              <a:t>x 25</a:t>
            </a:r>
            <a:r>
              <a:rPr lang="nl-NL" sz="2600" dirty="0">
                <a:solidFill>
                  <a:srgbClr val="023B6E"/>
                </a:solidFill>
              </a:rPr>
              <a:t>’	</a:t>
            </a:r>
            <a:r>
              <a:rPr lang="nl-NL" sz="2600" dirty="0" smtClean="0">
                <a:solidFill>
                  <a:srgbClr val="023B6E"/>
                </a:solidFill>
              </a:rPr>
              <a:t>	1/2 </a:t>
            </a:r>
            <a:r>
              <a:rPr lang="nl-NL" sz="2600" dirty="0">
                <a:solidFill>
                  <a:srgbClr val="023B6E"/>
                </a:solidFill>
              </a:rPr>
              <a:t>veld	8 </a:t>
            </a:r>
            <a:r>
              <a:rPr lang="nl-NL" sz="2600" dirty="0">
                <a:solidFill>
                  <a:srgbClr val="023B6E"/>
                </a:solidFill>
              </a:rPr>
              <a:t>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U14		</a:t>
            </a:r>
            <a:r>
              <a:rPr lang="nl-NL" sz="2600" dirty="0" smtClean="0">
                <a:solidFill>
                  <a:srgbClr val="023B6E"/>
                </a:solidFill>
              </a:rPr>
              <a:t>2 </a:t>
            </a:r>
            <a:r>
              <a:rPr lang="nl-NL" sz="2600" dirty="0">
                <a:solidFill>
                  <a:srgbClr val="023B6E"/>
                </a:solidFill>
              </a:rPr>
              <a:t>x 30’		</a:t>
            </a:r>
            <a:r>
              <a:rPr lang="nl-NL" sz="2600" dirty="0" smtClean="0">
                <a:solidFill>
                  <a:srgbClr val="023B6E"/>
                </a:solidFill>
              </a:rPr>
              <a:t>	</a:t>
            </a:r>
            <a:r>
              <a:rPr lang="nl-NL" sz="2600" dirty="0">
                <a:solidFill>
                  <a:srgbClr val="023B6E"/>
                </a:solidFill>
              </a:rPr>
              <a:t>	11 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U16 tem </a:t>
            </a:r>
            <a:r>
              <a:rPr lang="nl-NL" sz="2600" dirty="0">
                <a:solidFill>
                  <a:srgbClr val="023B6E"/>
                </a:solidFill>
              </a:rPr>
              <a:t>U19	2 x </a:t>
            </a:r>
            <a:r>
              <a:rPr lang="nl-NL" sz="2600" dirty="0">
                <a:solidFill>
                  <a:srgbClr val="023B6E"/>
                </a:solidFill>
              </a:rPr>
              <a:t>35’</a:t>
            </a:r>
            <a:r>
              <a:rPr lang="nl-NL" sz="2600" dirty="0">
                <a:solidFill>
                  <a:srgbClr val="023B6E"/>
                </a:solidFill>
              </a:rPr>
              <a:t>		</a:t>
            </a:r>
            <a:r>
              <a:rPr lang="nl-NL" sz="2600" dirty="0" smtClean="0">
                <a:solidFill>
                  <a:srgbClr val="023B6E"/>
                </a:solidFill>
              </a:rPr>
              <a:t>	</a:t>
            </a:r>
            <a:r>
              <a:rPr lang="nl-NL" sz="2600" dirty="0">
                <a:solidFill>
                  <a:srgbClr val="023B6E"/>
                </a:solidFill>
              </a:rPr>
              <a:t>	11 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DAMES	</a:t>
            </a:r>
            <a:r>
              <a:rPr lang="nl-NL" sz="2600" dirty="0">
                <a:solidFill>
                  <a:srgbClr val="023B6E"/>
                </a:solidFill>
              </a:rPr>
              <a:t>	2 x </a:t>
            </a:r>
            <a:r>
              <a:rPr lang="nl-NL" sz="2600" dirty="0">
                <a:solidFill>
                  <a:srgbClr val="023B6E"/>
                </a:solidFill>
              </a:rPr>
              <a:t>35’</a:t>
            </a:r>
            <a:r>
              <a:rPr lang="nl-NL" sz="2600" dirty="0">
                <a:solidFill>
                  <a:srgbClr val="023B6E"/>
                </a:solidFill>
              </a:rPr>
              <a:t>		</a:t>
            </a:r>
            <a:r>
              <a:rPr lang="nl-NL" sz="2600" dirty="0" smtClean="0">
                <a:solidFill>
                  <a:srgbClr val="023B6E"/>
                </a:solidFill>
              </a:rPr>
              <a:t>	</a:t>
            </a:r>
            <a:r>
              <a:rPr lang="nl-NL" sz="2600" dirty="0">
                <a:solidFill>
                  <a:srgbClr val="023B6E"/>
                </a:solidFill>
              </a:rPr>
              <a:t>	11 </a:t>
            </a:r>
            <a:r>
              <a:rPr lang="nl-NL" sz="2600" dirty="0">
                <a:solidFill>
                  <a:srgbClr val="023B6E"/>
                </a:solidFill>
              </a:rPr>
              <a:t>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LADIES		2 </a:t>
            </a:r>
            <a:r>
              <a:rPr lang="nl-NL" sz="2600" dirty="0">
                <a:solidFill>
                  <a:srgbClr val="023B6E"/>
                </a:solidFill>
              </a:rPr>
              <a:t>x </a:t>
            </a:r>
            <a:r>
              <a:rPr lang="nl-NL" sz="2600" dirty="0">
                <a:solidFill>
                  <a:srgbClr val="023B6E"/>
                </a:solidFill>
              </a:rPr>
              <a:t>35’</a:t>
            </a:r>
            <a:r>
              <a:rPr lang="nl-NL" sz="2600" dirty="0">
                <a:solidFill>
                  <a:srgbClr val="023B6E"/>
                </a:solidFill>
              </a:rPr>
              <a:t>		</a:t>
            </a:r>
            <a:r>
              <a:rPr lang="nl-NL" sz="2600" dirty="0" smtClean="0">
                <a:solidFill>
                  <a:srgbClr val="023B6E"/>
                </a:solidFill>
              </a:rPr>
              <a:t>	</a:t>
            </a:r>
            <a:r>
              <a:rPr lang="nl-NL" sz="2600" dirty="0">
                <a:solidFill>
                  <a:srgbClr val="023B6E"/>
                </a:solidFill>
              </a:rPr>
              <a:t>	11 </a:t>
            </a:r>
            <a:r>
              <a:rPr lang="nl-NL" sz="2600" dirty="0">
                <a:solidFill>
                  <a:srgbClr val="023B6E"/>
                </a:solidFill>
              </a:rPr>
              <a:t>spelers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solidFill>
                  <a:srgbClr val="023B6E"/>
                </a:solidFill>
              </a:rPr>
              <a:t>GENTS	</a:t>
            </a:r>
            <a:r>
              <a:rPr lang="nl-NL" sz="2600" dirty="0">
                <a:solidFill>
                  <a:srgbClr val="023B6E"/>
                </a:solidFill>
              </a:rPr>
              <a:t>	2 x 30</a:t>
            </a:r>
            <a:r>
              <a:rPr lang="nl-NL" sz="2600" dirty="0" smtClean="0">
                <a:solidFill>
                  <a:srgbClr val="023B6E"/>
                </a:solidFill>
              </a:rPr>
              <a:t>’	</a:t>
            </a:r>
            <a:r>
              <a:rPr lang="nl-NL" sz="2600" dirty="0">
                <a:solidFill>
                  <a:srgbClr val="023B6E"/>
                </a:solidFill>
              </a:rPr>
              <a:t>	</a:t>
            </a:r>
            <a:r>
              <a:rPr lang="nl-NL" sz="2600" dirty="0">
                <a:solidFill>
                  <a:srgbClr val="023B6E"/>
                </a:solidFill>
              </a:rPr>
              <a:t>1/2 </a:t>
            </a:r>
            <a:r>
              <a:rPr lang="nl-NL" sz="2600" dirty="0" smtClean="0">
                <a:solidFill>
                  <a:srgbClr val="023B6E"/>
                </a:solidFill>
              </a:rPr>
              <a:t>veld	7 </a:t>
            </a:r>
            <a:r>
              <a:rPr lang="nl-NL" sz="2600" dirty="0">
                <a:solidFill>
                  <a:srgbClr val="023B6E"/>
                </a:solidFill>
              </a:rPr>
              <a:t>spelers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Soorten wedstrijden</a:t>
            </a:r>
            <a:endParaRPr lang="nl-BE" sz="36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1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493134"/>
            <a:ext cx="9944543" cy="511920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Verbaal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wangedrag van een speler (schelden naar de spelers of de scheidsrechter):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Niet fluiten maar het gekende gebaar maken dat je moet zwijgen (“sssstt”)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Bij aanhoudend gedrag de speler naar de scheidsrechter laten komen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en </a:t>
            </a:r>
            <a:r>
              <a:rPr lang="nl-NL" altLang="nl-BE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groene kaart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geven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Bij wangedrag van een groep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spelers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 aanvoerder </a:t>
            </a:r>
            <a:r>
              <a:rPr lang="nl-NL" altLang="nl-BE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groene kaart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gegeven.</a:t>
            </a:r>
            <a:r>
              <a:rPr lang="nl-NL" altLang="nl-BE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3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Verbaal wangedrag !</a:t>
            </a:r>
            <a:endParaRPr lang="nl-BE" sz="53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Vergeet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dus de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aanvoerder niet; hij kan aangesproken worden over het gedrag van speler(s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Bij extreem wangedrag mag gelijk een </a:t>
            </a:r>
            <a:r>
              <a:rPr lang="nl-NL" altLang="nl-B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rode kaart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worden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gegeven (beledigingen/bedreigingen aan scheidsrechter/speler/publiek)</a:t>
            </a:r>
            <a:endParaRPr lang="nl-NL" altLang="nl-BE" sz="3200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Verbaal wangedrag !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2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551008"/>
            <a:ext cx="9944543" cy="50613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Het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begin en het einde van een wedstrijdhelft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Start van een bully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Opleggen van een straf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Start en einde van een stroke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Aangeven van een doelpunt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Hervatting van de wedstrijd na een geldig doelpunt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Bij het wisselen van een keeper om de tijd stil te leggen en te herstarten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.</a:t>
            </a:r>
            <a:endParaRPr lang="nl-BE" sz="32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Scheidrechters fluiten voor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Om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eender welke reden de wedstrijd stil te leggen en te herstarten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Om indien nodig aan te geven dat de bal volledig buiten het veld is gegaan</a:t>
            </a: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Scheidrechters fluiten voor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62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Er wordt getost om de spelrichting en de beginslag (winnaar van de toss mag kiezen en geeft automatisch overige keuze aan tegenpartij).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Spelrichting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van beide teams wordt omgekeerd bij aanvang 2</a:t>
            </a:r>
            <a:r>
              <a:rPr lang="nl-BE" altLang="nl-BE" sz="3200" baseline="30000" dirty="0">
                <a:solidFill>
                  <a:srgbClr val="023B6E"/>
                </a:solidFill>
                <a:cs typeface="Times New Roman" panose="02020603050405020304" pitchFamily="18" charset="0"/>
              </a:rPr>
              <a:t>de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 speel helft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Een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beginslag wordt genomen </a:t>
            </a: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om: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De wedstrijd te laten beginnen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Het spel te hervatten na de pauze/rust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Na het scoren van een doelpunt</a:t>
            </a:r>
            <a:endParaRPr lang="nl-BE" altLang="nl-BE" sz="2400" dirty="0">
              <a:solidFill>
                <a:srgbClr val="023B6E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Begin wedstrijd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altLang="nl-BE" sz="3200" dirty="0" smtClean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Een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beginslag wordt: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Genomen op het midden van de </a:t>
            </a:r>
            <a:r>
              <a:rPr lang="nl-BE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middenlijn (middenstip</a:t>
            </a: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). 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Mag in alle richtingen worden genomen.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Alle spelers, behalve de speler die de beginslag neemt, staan op hun eigen speelhelft.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</a:rPr>
              <a:t>Als begin slag is elke soort slag (self-pass, slag, push etc) toegestaan</a:t>
            </a:r>
            <a:endParaRPr lang="nl-BE" altLang="nl-BE" sz="2400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Begin wedstrijd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altLang="nl-BE" sz="3200" dirty="0" smtClean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Een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beginslag wordt genomen na het scoren van een doelpunt</a:t>
            </a:r>
            <a:r>
              <a:rPr lang="nl-BE" altLang="nl-BE" sz="3200" dirty="0">
                <a:solidFill>
                  <a:srgbClr val="023B6E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Een </a:t>
            </a:r>
            <a:r>
              <a:rPr lang="nl-BE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bully</a:t>
            </a:r>
            <a:r>
              <a:rPr lang="nl-BE" altLang="nl-BE" sz="3200" dirty="0">
                <a:cs typeface="Times New Roman" panose="02020603050405020304" pitchFamily="18" charset="0"/>
              </a:rPr>
              <a:t>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wordt genomen om het spel te hervatten na het stilleggen van de tijd zonder fout</a:t>
            </a:r>
            <a:r>
              <a:rPr lang="nl-BE" altLang="nl-BE" sz="3200" dirty="0">
                <a:solidFill>
                  <a:srgbClr val="023B6E"/>
                </a:solidFill>
              </a:rPr>
              <a:t>.</a:t>
            </a:r>
            <a:endParaRPr lang="nl-BE" altLang="nl-BE" sz="3200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Een spelhervatting mag niet met een hoge bal vanuit stilstand</a:t>
            </a:r>
          </a:p>
          <a:p>
            <a:pPr>
              <a:spcBef>
                <a:spcPts val="1200"/>
              </a:spcBef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Hervatting wedstrijd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Een speler van elk team.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Spelers staan tegenover elkaar: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Bal ligt tussen de spelers</a:t>
            </a:r>
          </a:p>
          <a:p>
            <a:pPr lvl="2">
              <a:spcBef>
                <a:spcPts val="1200"/>
              </a:spcBef>
            </a:pPr>
            <a:r>
              <a:rPr lang="nl-BE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Iedere speler heeft zijn stick aan zijn kant van de bal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Spelers ‘vechten’ om de bal: Beide spelers tillen stick gelijktijdig </a:t>
            </a: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op, slaan 1x op de grond en dan tikken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met de sticks 1x tegen </a:t>
            </a: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elkaar boven de bal.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Nu komt het er op aan wie de bal als eerste heeft…..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Fairplay </a:t>
            </a: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nl-BE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 geeft </a:t>
            </a:r>
            <a:r>
              <a:rPr lang="nl-BE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de bal aan de ploeg welke de bal had voor het stilleggen van de tijd. Scheidsrechter mag hier niet beïnvloeden.</a:t>
            </a: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Hervatting wedstrijd - Bully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De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bal moet in zijn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geheel</a:t>
            </a:r>
            <a:r>
              <a:rPr lang="nl-NL" altLang="nl-BE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lijn zijn om buiten te zijn!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zijlijn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 </a:t>
            </a: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inslag vanaf de zijlijn door de ploeg welke de bal niet als laatste heeft aangeraakt.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achterlijn door aanvaller: vrije slag verdediging</a:t>
            </a:r>
            <a:endParaRPr lang="nl-NL" altLang="nl-BE" sz="3200" dirty="0">
              <a:solidFill>
                <a:srgbClr val="023B6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Bal buiten – Spel hervatting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9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de achterlijn door verdediger:</a:t>
            </a:r>
            <a:endParaRPr lang="nl-NL" altLang="nl-BE" sz="3200" dirty="0">
              <a:solidFill>
                <a:srgbClr val="023B6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spcBef>
                <a:spcPts val="1200"/>
              </a:spcBef>
            </a:pPr>
            <a:r>
              <a:rPr lang="nl-NL" altLang="nl-BE" sz="2200" dirty="0">
                <a:solidFill>
                  <a:srgbClr val="023B6E"/>
                </a:solidFill>
                <a:cs typeface="Arial" panose="020B0604020202020204" pitchFamily="34" charset="0"/>
              </a:rPr>
              <a:t>O</a:t>
            </a:r>
            <a:r>
              <a:rPr lang="nl-NL" altLang="nl-BE" sz="2200" dirty="0" smtClean="0">
                <a:solidFill>
                  <a:srgbClr val="023B6E"/>
                </a:solidFill>
                <a:cs typeface="Arial" panose="020B0604020202020204" pitchFamily="34" charset="0"/>
              </a:rPr>
              <a:t>n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opzettelijk </a:t>
            </a: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door een verdediger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achterlijn gespeeld/ </a:t>
            </a: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afgekaatst van de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keeper: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lange </a:t>
            </a:r>
            <a:r>
              <a:rPr lang="nl-NL" altLang="nl-B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corner 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(op 23m lijn)</a:t>
            </a:r>
            <a:endParaRPr lang="nl-NL" altLang="nl-BE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spcBef>
                <a:spcPts val="1200"/>
              </a:spcBef>
            </a:pP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B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uiten </a:t>
            </a: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de cirkel opzettelijk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achterlijn gespeeld door </a:t>
            </a: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een verdediger (enkel in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23m-gebied)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nl-NL" altLang="nl-BE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straf </a:t>
            </a:r>
            <a:r>
              <a:rPr lang="nl-NL" altLang="nl-B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corner (PC)</a:t>
            </a:r>
          </a:p>
          <a:p>
            <a:pPr lvl="2">
              <a:spcBef>
                <a:spcPts val="1200"/>
              </a:spcBef>
            </a:pP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Binnen de cirkel onopzettelijk door een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verdediger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over de achterlijn gespeeld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lange corner (op 23m lijn)</a:t>
            </a:r>
            <a:endParaRPr lang="nl-NL" altLang="nl-BE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Binnen de cirkel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opzettelijk over de achterlijn gespeeld </a:t>
            </a:r>
            <a:r>
              <a:rPr lang="nl-NL" altLang="nl-BE" sz="2400" dirty="0">
                <a:solidFill>
                  <a:srgbClr val="023B6E"/>
                </a:solidFill>
                <a:cs typeface="Arial" panose="020B0604020202020204" pitchFamily="34" charset="0"/>
              </a:rPr>
              <a:t>door een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</a:rPr>
              <a:t>verdediger </a:t>
            </a:r>
            <a:r>
              <a:rPr lang="nl-NL" altLang="nl-BE" sz="2400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straf corner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altLang="nl-B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(PC</a:t>
            </a:r>
            <a:r>
              <a:rPr lang="nl-NL" altLang="nl-B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)</a:t>
            </a:r>
            <a:endParaRPr lang="nl-NL" altLang="nl-BE" sz="24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Bal buiten – Spel hervatting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78336"/>
            <a:ext cx="8968735" cy="5350042"/>
          </a:xfrm>
        </p:spPr>
        <p:txBody>
          <a:bodyPr>
            <a:normAutofit lnSpcReduction="10000"/>
          </a:bodyPr>
          <a:lstStyle/>
          <a:p>
            <a:pPr marL="576000" indent="-57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altLang="nl-BE" sz="3200" b="1" dirty="0">
                <a:solidFill>
                  <a:srgbClr val="023B6E"/>
                </a:solidFill>
                <a:cs typeface="Arial" panose="020B0604020202020204" pitchFamily="34" charset="0"/>
              </a:rPr>
              <a:t>Soorten </a:t>
            </a:r>
            <a:r>
              <a:rPr lang="nl-NL" altLang="nl-BE" sz="3200" b="1" dirty="0" smtClean="0">
                <a:solidFill>
                  <a:srgbClr val="023B6E"/>
                </a:solidFill>
                <a:cs typeface="Arial" panose="020B0604020202020204" pitchFamily="34" charset="0"/>
              </a:rPr>
              <a:t>veldmarkeringen</a:t>
            </a: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:</a:t>
            </a: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Zijlijn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De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lange grenslijnen van het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speelveld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Achterlijn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De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korte grenslijnen van het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speelveld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Doellijn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De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achterlijn </a:t>
            </a:r>
            <a:r>
              <a:rPr lang="nl-NL" altLang="nl-BE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tussen</a:t>
            </a:r>
            <a:r>
              <a:rPr lang="nl-NL" altLang="nl-BE" dirty="0">
                <a:cs typeface="Arial" panose="020B0604020202020204" pitchFamily="34" charset="0"/>
              </a:rPr>
              <a:t>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de twee doelpalen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Middenlijn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Lijn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in het midden van de lange grenslijn over de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breedte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van het veld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23m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lijn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De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lijn welke het 23m-gebeid afbakent; Dit gebied loopt vanaf de achterlijn t/m de 23m lijn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Middenstip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Het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punt op het midden van de middenlijn</a:t>
            </a:r>
          </a:p>
          <a:p>
            <a:pPr marL="1044000" lvl="1">
              <a:spcBef>
                <a:spcPts val="0"/>
              </a:spcBef>
              <a:spcAft>
                <a:spcPts val="300"/>
              </a:spcAft>
            </a:pP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Strokepunt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altLang="nl-BE" dirty="0" smtClean="0">
                <a:solidFill>
                  <a:srgbClr val="023B6E"/>
                </a:solidFill>
                <a:cs typeface="Arial" panose="020B0604020202020204" pitchFamily="34" charset="0"/>
              </a:rPr>
              <a:t>Punt </a:t>
            </a:r>
            <a:r>
              <a:rPr lang="nl-NL" altLang="nl-BE" dirty="0">
                <a:solidFill>
                  <a:srgbClr val="023B6E"/>
                </a:solidFill>
                <a:cs typeface="Arial" panose="020B0604020202020204" pitchFamily="34" charset="0"/>
              </a:rPr>
              <a:t>op 6.40m voor de goal, loodrecht gemeten vanaf het midden van de doellijn</a:t>
            </a:r>
          </a:p>
          <a:p>
            <a:pPr marL="576000" indent="-576000">
              <a:buFont typeface="Arial" panose="020B0604020202020204" pitchFamily="34" charset="0"/>
              <a:buChar char="•"/>
            </a:pPr>
            <a:r>
              <a:rPr lang="nl-NL" altLang="nl-BE" sz="3200" b="1" dirty="0">
                <a:solidFill>
                  <a:srgbClr val="023B6E"/>
                </a:solidFill>
                <a:cs typeface="Arial" panose="020B0604020202020204" pitchFamily="34" charset="0"/>
              </a:rPr>
              <a:t>De lijnen </a:t>
            </a:r>
            <a:r>
              <a:rPr lang="nl-NL" altLang="nl-BE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maken deel uit </a:t>
            </a:r>
            <a:r>
              <a:rPr lang="nl-NL" altLang="nl-BE" sz="3200" b="1" dirty="0">
                <a:solidFill>
                  <a:srgbClr val="023B6E"/>
                </a:solidFill>
                <a:cs typeface="Arial" panose="020B0604020202020204" pitchFamily="34" charset="0"/>
              </a:rPr>
              <a:t>van veld en cirkel</a:t>
            </a:r>
          </a:p>
          <a:p>
            <a:pPr marL="576000" indent="-576000">
              <a:buFont typeface="Arial" panose="020B0604020202020204" pitchFamily="34" charset="0"/>
              <a:buChar char="•"/>
            </a:pPr>
            <a:r>
              <a:rPr lang="nl-NL" altLang="nl-BE" sz="3200" b="1" dirty="0">
                <a:solidFill>
                  <a:srgbClr val="023B6E"/>
                </a:solidFill>
                <a:cs typeface="Arial" panose="020B0604020202020204" pitchFamily="34" charset="0"/>
              </a:rPr>
              <a:t>De goal staat </a:t>
            </a:r>
            <a:r>
              <a:rPr lang="nl-NL" altLang="nl-BE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achter de lijn </a:t>
            </a:r>
            <a:r>
              <a:rPr lang="nl-NL" altLang="nl-BE" sz="3200" b="1" dirty="0">
                <a:solidFill>
                  <a:srgbClr val="023B6E"/>
                </a:solidFill>
                <a:cs typeface="Arial" panose="020B0604020202020204" pitchFamily="34" charset="0"/>
              </a:rPr>
              <a:t>(niet op, wel tegen de lijn). </a:t>
            </a:r>
          </a:p>
          <a:p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Veldmarkering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Met 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je stick boven de schouder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spelen is verboden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Uitzondering: </a:t>
            </a:r>
          </a:p>
          <a:p>
            <a:pPr lvl="2">
              <a:spcBef>
                <a:spcPts val="600"/>
              </a:spcBef>
            </a:pP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De </a:t>
            </a:r>
            <a: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keeper, wanneer de bal binnen zijn </a:t>
            </a: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eigen </a:t>
            </a:r>
            <a: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cirkel </a:t>
            </a: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is.</a:t>
            </a:r>
          </a:p>
          <a:p>
            <a:pPr lvl="2">
              <a:spcBef>
                <a:spcPts val="600"/>
              </a:spcBef>
            </a:pPr>
            <a: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Verdedigers mogen een schot op doel op </a:t>
            </a: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elke </a:t>
            </a:r>
            <a: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gewenste hoogte stoppen of afkaatsen (bal moet duidelijk in de richting tussen de 2 doelpalen gaan).</a:t>
            </a:r>
            <a:b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</a:br>
            <a:r>
              <a:rPr lang="nl-NL" altLang="nl-BE" sz="2400" dirty="0">
                <a:solidFill>
                  <a:srgbClr val="023B6E"/>
                </a:solidFill>
                <a:cs typeface="Times New Roman" panose="02020603050405020304" pitchFamily="18" charset="0"/>
              </a:rPr>
              <a:t>Indien een slagbeweging boven de </a:t>
            </a: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schouders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</a:t>
            </a:r>
            <a:r>
              <a:rPr lang="nl-NL" altLang="nl-BE" sz="24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 </a:t>
            </a:r>
            <a:r>
              <a:rPr lang="nl-NL" altLang="nl-BE" sz="2400" b="1" dirty="0">
                <a:solidFill>
                  <a:srgbClr val="023B6E"/>
                </a:solidFill>
                <a:cs typeface="Times New Roman" panose="02020603050405020304" pitchFamily="18" charset="0"/>
              </a:rPr>
              <a:t>STROKE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Spelen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met de bolle kant van de stick mag niet!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altLang="nl-BE" sz="3200" dirty="0"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 smtClean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Stick boven de schouder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Times New Roman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Een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h</a:t>
            </a:r>
            <a:r>
              <a:rPr lang="nl-NL" sz="3200" dirty="0">
                <a:solidFill>
                  <a:srgbClr val="023B6E"/>
                </a:solidFill>
              </a:rPr>
              <a:t>oge bal mag direct in de cirkel worden gespeeld</a:t>
            </a:r>
            <a:br>
              <a:rPr lang="nl-NL" sz="3200" dirty="0">
                <a:solidFill>
                  <a:srgbClr val="023B6E"/>
                </a:solidFill>
              </a:rPr>
            </a:br>
            <a:r>
              <a:rPr lang="nl-NL" sz="3200" dirty="0">
                <a:solidFill>
                  <a:srgbClr val="023B6E"/>
                </a:solidFill>
              </a:rPr>
              <a:t>De bal mag in dit geval aan beide zijden niet dichter dan 5m van de goal neerkomen / gespeeld worden =&gt; vrije slag voor verdedigers.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Times New Roman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Spelers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mogen niet binnen de 5 meter komen van een speler die de neerkomende bal ontvangt en </a:t>
            </a: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controleert.</a:t>
            </a:r>
          </a:p>
          <a:p>
            <a:pPr marL="0" indent="0">
              <a:spcBef>
                <a:spcPts val="1200"/>
              </a:spcBef>
              <a:buNone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Hoge bal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8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Times New Roman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Indien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niet duidelijk is wie ontvanger is; met andere woorden de bal wordt richting een groep spelers gespeeld =&gt; </a:t>
            </a:r>
            <a:r>
              <a:rPr lang="nl-NL" sz="3200" dirty="0">
                <a:solidFill>
                  <a:srgbClr val="023B6E"/>
                </a:solidFill>
              </a:rPr>
              <a:t>Gevaarlijk spel dus vrije slag voor verdedigers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Times New Roman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Indien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de bal geflickt wordt naar een open ruimte heeft de </a:t>
            </a: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speler ‘alleen onder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de bal’ voordeel. De overige spelers moeten deze speler de ruimte geven om de bal te spelen -&gt; 5m-regel</a:t>
            </a:r>
            <a:endParaRPr lang="nl-NL" sz="3200" dirty="0">
              <a:solidFill>
                <a:srgbClr val="023B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  <a:p>
            <a:pPr>
              <a:spcBef>
                <a:spcPts val="1200"/>
              </a:spcBef>
            </a:pPr>
            <a:endParaRPr lang="nl-BE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Hoge bal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9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23B6E"/>
                </a:solidFill>
              </a:rPr>
              <a:t>Field </a:t>
            </a:r>
            <a:r>
              <a:rPr lang="en-US" sz="3200" dirty="0">
                <a:solidFill>
                  <a:srgbClr val="023B6E"/>
                </a:solidFill>
              </a:rPr>
              <a:t>goal</a:t>
            </a:r>
            <a:r>
              <a:rPr lang="nl-NL" sz="3200" dirty="0" smtClean="0">
                <a:solidFill>
                  <a:srgbClr val="023B6E"/>
                </a:solidFill>
              </a:rPr>
              <a:t>: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</a:rPr>
              <a:t>Als </a:t>
            </a:r>
            <a:r>
              <a:rPr lang="nl-NL" sz="2400" dirty="0">
                <a:solidFill>
                  <a:srgbClr val="023B6E"/>
                </a:solidFill>
              </a:rPr>
              <a:t>de bal binnen de cirkel is gespeeld door een aanvaller, hierna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 meer buiten </a:t>
            </a:r>
            <a:r>
              <a:rPr lang="nl-NL" sz="2400" dirty="0">
                <a:solidFill>
                  <a:srgbClr val="023B6E"/>
                </a:solidFill>
              </a:rPr>
              <a:t>de cirkel is geweest en in z’n geheel over de doellijn is geweest. </a:t>
            </a:r>
            <a:endParaRPr lang="nl-NL" sz="2400" dirty="0" smtClean="0">
              <a:solidFill>
                <a:srgbClr val="023B6E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</a:rPr>
              <a:t>Het </a:t>
            </a:r>
            <a:r>
              <a:rPr lang="nl-NL" sz="2400" dirty="0">
                <a:solidFill>
                  <a:srgbClr val="023B6E"/>
                </a:solidFill>
              </a:rPr>
              <a:t>spelen van de bal door een verdediger nadat deze door de aanvaller is </a:t>
            </a:r>
            <a:r>
              <a:rPr lang="nl-NL" sz="2400" dirty="0" smtClean="0">
                <a:solidFill>
                  <a:srgbClr val="023B6E"/>
                </a:solidFill>
              </a:rPr>
              <a:t>gespeeld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 de cirkel</a:t>
            </a:r>
            <a:r>
              <a:rPr lang="nl-NL" sz="2400" dirty="0" smtClean="0"/>
              <a:t> </a:t>
            </a:r>
            <a:r>
              <a:rPr lang="nl-NL" sz="2400" dirty="0">
                <a:solidFill>
                  <a:srgbClr val="023B6E"/>
                </a:solidFill>
              </a:rPr>
              <a:t>heeft geen invloed op het </a:t>
            </a:r>
            <a:r>
              <a:rPr lang="nl-NL" sz="2400" dirty="0" smtClean="0">
                <a:solidFill>
                  <a:srgbClr val="023B6E"/>
                </a:solidFill>
              </a:rPr>
              <a:t>doelpunt. Goal dus!</a:t>
            </a:r>
            <a:endParaRPr lang="nl-NL" sz="2400" dirty="0">
              <a:solidFill>
                <a:srgbClr val="023B6E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</a:rPr>
              <a:t>De </a:t>
            </a:r>
            <a:r>
              <a:rPr lang="nl-NL" sz="2400" dirty="0">
                <a:solidFill>
                  <a:srgbClr val="023B6E"/>
                </a:solidFill>
              </a:rPr>
              <a:t>Bal moet ‘binnen’ de cirkel </a:t>
            </a:r>
            <a:r>
              <a:rPr lang="nl-NL" sz="2400" dirty="0" smtClean="0">
                <a:solidFill>
                  <a:srgbClr val="023B6E"/>
                </a:solidFill>
              </a:rPr>
              <a:t>zijn </a:t>
            </a:r>
            <a:r>
              <a:rPr lang="nl-NL" sz="2400" dirty="0" smtClean="0">
                <a:solidFill>
                  <a:srgbClr val="023B6E"/>
                </a:solidFill>
              </a:rPr>
              <a:t>volledig </a:t>
            </a:r>
            <a:r>
              <a:rPr lang="nl-NL" sz="2400" dirty="0">
                <a:solidFill>
                  <a:srgbClr val="023B6E"/>
                </a:solidFill>
              </a:rPr>
              <a:t>op/over de cirkellijn.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</a:rPr>
              <a:t>Als resultaat van een </a:t>
            </a:r>
            <a:r>
              <a:rPr lang="nl-NL" sz="3200" dirty="0" smtClean="0">
                <a:solidFill>
                  <a:srgbClr val="023B6E"/>
                </a:solidFill>
              </a:rPr>
              <a:t/>
            </a:r>
            <a:br>
              <a:rPr lang="nl-NL" sz="3200" dirty="0" smtClean="0">
                <a:solidFill>
                  <a:srgbClr val="023B6E"/>
                </a:solidFill>
              </a:rPr>
            </a:br>
            <a:r>
              <a:rPr lang="nl-NL" sz="3200" dirty="0" smtClean="0">
                <a:solidFill>
                  <a:srgbClr val="023B6E"/>
                </a:solidFill>
              </a:rPr>
              <a:t>toegekende </a:t>
            </a:r>
            <a:r>
              <a:rPr lang="nl-NL" sz="3200" dirty="0" err="1" smtClean="0">
                <a:solidFill>
                  <a:srgbClr val="023B6E"/>
                </a:solidFill>
              </a:rPr>
              <a:t>stroke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</a:rPr>
              <a:t>Als resultaat van een PC</a:t>
            </a: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Geldig doelpunt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X12ValidGo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35" y="4576451"/>
            <a:ext cx="3867381" cy="220553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12ValidGo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35" y="4406804"/>
            <a:ext cx="3867381" cy="220553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Het </a:t>
            </a:r>
            <a:r>
              <a:rPr lang="nl-NL" sz="3200" dirty="0">
                <a:solidFill>
                  <a:srgbClr val="023B6E"/>
                </a:solidFill>
              </a:rPr>
              <a:t>is een geldig doelpunt indien er bij field goal wordt geshot of geflickt </a:t>
            </a:r>
            <a:r>
              <a:rPr lang="nl-NL" sz="3200" dirty="0" smtClean="0">
                <a:solidFill>
                  <a:srgbClr val="023B6E"/>
                </a:solidFill>
              </a:rPr>
              <a:t>waarbij</a:t>
            </a:r>
            <a:endParaRPr lang="nl-NL" sz="3200" dirty="0">
              <a:solidFill>
                <a:srgbClr val="023B6E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Binnen de 5m van een verdediger en in de richting van de goal (tussen de 2 doelpalen) gespeeld: bal moet onder de knie blijven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Indien de verdediger op meer dan 5m staat en in de richting van de goal (tussen de 2 doelpalen) gespeeld: bal mag hoog worden gespeeld</a:t>
            </a:r>
          </a:p>
          <a:p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Geldig doelpunt – </a:t>
            </a:r>
            <a:r>
              <a:rPr lang="en-US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Field goal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8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altLang="nl-BE" sz="3200" i="1" dirty="0">
                <a:solidFill>
                  <a:srgbClr val="023B6E"/>
                </a:solidFill>
                <a:cs typeface="Times New Roman" panose="02020603050405020304" pitchFamily="18" charset="0"/>
              </a:rPr>
              <a:t>Een doelpunt geef je aan door te fluiten, en beide armen naast elkaar te strekken, waarbij je naar de middenstip wijst.</a:t>
            </a:r>
            <a:r>
              <a:rPr lang="nl-BE" altLang="nl-BE" sz="3200" b="0" i="1" dirty="0">
                <a:solidFill>
                  <a:srgbClr val="023B6E"/>
                </a:solidFill>
                <a:cs typeface="Times New Roman" panose="02020603050405020304" pitchFamily="18" charset="0"/>
              </a:rPr>
              <a:t> </a:t>
            </a:r>
            <a:endParaRPr lang="en-US" altLang="nl-BE" sz="3200" b="0" i="1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Geldig doelpunt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707" y="2898588"/>
            <a:ext cx="2890959" cy="35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Een tegenstander hinderen. Bijvoorbeeld: duwen, omver lopen, pootje haken, </a:t>
            </a:r>
            <a:r>
              <a:rPr lang="nl-NL" sz="3200" i="1" dirty="0">
                <a:solidFill>
                  <a:srgbClr val="023B6E"/>
                </a:solidFill>
                <a:cs typeface="Times New Roman" charset="0"/>
              </a:rPr>
              <a:t>langs achter aanvallen (gevaarlijk spel)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Een gerichte sliding/tackle waarbij een tegenstander ten val wordt gebracht =&gt; gevaarlijk spel; Vrije </a:t>
            </a: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slag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 </a:t>
            </a:r>
            <a:r>
              <a:rPr lang="nl-NL" sz="3200" dirty="0" smtClean="0">
                <a:solidFill>
                  <a:srgbClr val="023B6E"/>
                </a:solidFill>
                <a:cs typeface="Times New Roman" charset="0"/>
              </a:rPr>
              <a:t>+ 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gele 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kaart (10 min) </a:t>
            </a:r>
            <a:endParaRPr lang="nl-NL" sz="3200" dirty="0">
              <a:cs typeface="Times New Roman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Bij een opzettelijke overtreding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 = </a:t>
            </a:r>
            <a:r>
              <a:rPr lang="nl-NL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groene kaart</a:t>
            </a:r>
            <a:r>
              <a:rPr lang="nl-NL" sz="3200" dirty="0">
                <a:solidFill>
                  <a:srgbClr val="00B050"/>
                </a:solidFill>
                <a:cs typeface="Times New Roman" charset="0"/>
              </a:rPr>
              <a:t> </a:t>
            </a:r>
            <a:r>
              <a:rPr lang="nl-NL" sz="3200" dirty="0">
                <a:cs typeface="Times New Roman" charset="0"/>
              </a:rPr>
              <a:t>/ 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gele kaart </a:t>
            </a:r>
            <a:r>
              <a:rPr lang="nl-NL" sz="3200" dirty="0">
                <a:cs typeface="Times New Roman" charset="0"/>
              </a:rPr>
              <a:t>/</a:t>
            </a:r>
            <a:r>
              <a:rPr lang="nl-NL" sz="32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rode kaart </a:t>
            </a:r>
            <a:r>
              <a:rPr lang="nl-NL" sz="3200" dirty="0">
                <a:solidFill>
                  <a:srgbClr val="023B6E"/>
                </a:solidFill>
                <a:cs typeface="Times New Roman" charset="0"/>
              </a:rPr>
              <a:t>afhankelijk van de omstandigheden</a:t>
            </a:r>
          </a:p>
          <a:p>
            <a:pPr marL="0" indent="0">
              <a:spcBef>
                <a:spcPts val="1200"/>
              </a:spcBef>
              <a:buNone/>
            </a:pPr>
            <a:endParaRPr lang="en-GB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Hinderen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4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onopzettelijk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aanvaller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vrije slag </a:t>
            </a:r>
            <a:r>
              <a:rPr lang="nl-NL" sz="3200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verdediger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aanvaller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vrije slag </a:t>
            </a:r>
            <a:r>
              <a:rPr lang="nl-NL" sz="3200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verdediger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(evt. met persoonlijke straf voor aanvaller)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onopzettelijk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verdediger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vrije slag </a:t>
            </a:r>
            <a:r>
              <a:rPr lang="nl-NL" sz="3200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aanvaller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verdediger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Strafcorner (PC)</a:t>
            </a:r>
            <a:endParaRPr lang="nl-NL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Fout in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23m-gebied (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buiten cirkel)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9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(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on)opzettelijk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aanvaller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vrije slag verdediger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onopzettelijk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verdediger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 </a:t>
            </a:r>
            <a:r>
              <a:rPr lang="nl-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Strafcorner</a:t>
            </a:r>
            <a:r>
              <a:rPr lang="nl-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(PC)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aanvaller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onopzettelijk door verdediger met zeker doelpunt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voorkomen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stroke aanvaller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opzettelijk door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verdediger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stroke aanvaller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Fout in cirkel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7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Bij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een spelhervatting mag dit worden gedaan door middel van een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Self-Pass</a:t>
            </a:r>
            <a:r>
              <a:rPr lang="nl-NL" sz="3200" dirty="0">
                <a:cs typeface="Arial" charset="0"/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Bij een self-pass speel je de bal als het ware naar je zelf ipv een teamgenoot.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De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bal mag niet opzettelijk hoog worden gespeeld vanuit </a:t>
            </a:r>
            <a:r>
              <a:rPr lang="nl-NL" sz="3200" u="sng" dirty="0">
                <a:solidFill>
                  <a:srgbClr val="023B6E"/>
                </a:solidFill>
                <a:cs typeface="Arial" charset="0"/>
              </a:rPr>
              <a:t>stilstand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Self-pass is niet toegestaan bij het nemen van een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straf corner (PC)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/ Stroke.</a:t>
            </a:r>
          </a:p>
          <a:p>
            <a:pPr>
              <a:spcBef>
                <a:spcPts val="1200"/>
              </a:spcBef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Self-pass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5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Veldmarkering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3" descr="X03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73" y="1174025"/>
            <a:ext cx="9122115" cy="536883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De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volgende bepalingen zijn van toepassing bij een self-pass: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  <a:cs typeface="Arial" charset="0"/>
              </a:rPr>
              <a:t>Er moeten</a:t>
            </a:r>
            <a:r>
              <a:rPr lang="nl-NL" sz="2400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 duidelijke </a:t>
            </a:r>
            <a:r>
              <a:rPr lang="nl-NL" sz="2400" dirty="0">
                <a:solidFill>
                  <a:srgbClr val="023B6E"/>
                </a:solidFill>
                <a:cs typeface="Arial" charset="0"/>
              </a:rPr>
              <a:t>handelingen zijn: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000" dirty="0">
                <a:solidFill>
                  <a:srgbClr val="023B6E"/>
                </a:solidFill>
                <a:cs typeface="Arial" charset="0"/>
              </a:rPr>
              <a:t>De </a:t>
            </a:r>
            <a:r>
              <a:rPr lang="nl-NL" sz="2000" dirty="0" err="1">
                <a:solidFill>
                  <a:srgbClr val="023B6E"/>
                </a:solidFill>
                <a:cs typeface="Arial" charset="0"/>
              </a:rPr>
              <a:t>self</a:t>
            </a:r>
            <a:r>
              <a:rPr lang="nl-NL" sz="2000" dirty="0">
                <a:solidFill>
                  <a:srgbClr val="023B6E"/>
                </a:solidFill>
                <a:cs typeface="Arial" charset="0"/>
              </a:rPr>
              <a:t>-pass </a:t>
            </a:r>
            <a:r>
              <a:rPr lang="nl-NL" sz="2000" dirty="0" smtClean="0">
                <a:solidFill>
                  <a:srgbClr val="023B6E"/>
                </a:solidFill>
                <a:cs typeface="Arial" charset="0"/>
              </a:rPr>
              <a:t>op zich</a:t>
            </a:r>
            <a:r>
              <a:rPr lang="nl-NL" sz="2000" dirty="0">
                <a:solidFill>
                  <a:srgbClr val="023B6E"/>
                </a:solidFill>
                <a:cs typeface="Arial" charset="0"/>
              </a:rPr>
              <a:t>; het aan je zelf passen van de bal</a:t>
            </a:r>
            <a:br>
              <a:rPr lang="nl-NL" sz="2000" dirty="0">
                <a:solidFill>
                  <a:srgbClr val="023B6E"/>
                </a:solidFill>
                <a:cs typeface="Arial" charset="0"/>
              </a:rPr>
            </a:br>
            <a:endParaRPr lang="nl-NL" sz="2000" dirty="0" smtClean="0">
              <a:solidFill>
                <a:srgbClr val="023B6E"/>
              </a:solidFill>
              <a:cs typeface="Arial" charset="0"/>
            </a:endParaRPr>
          </a:p>
          <a:p>
            <a:pPr lvl="3">
              <a:spcBef>
                <a:spcPts val="1200"/>
              </a:spcBef>
              <a:defRPr/>
            </a:pPr>
            <a:r>
              <a:rPr lang="nl-NL" sz="2000" dirty="0" smtClean="0">
                <a:solidFill>
                  <a:srgbClr val="023B6E"/>
                </a:solidFill>
                <a:cs typeface="Arial" charset="0"/>
              </a:rPr>
              <a:t>De </a:t>
            </a:r>
            <a:r>
              <a:rPr lang="nl-NL" sz="2000" dirty="0">
                <a:solidFill>
                  <a:srgbClr val="023B6E"/>
                </a:solidFill>
                <a:cs typeface="Arial" charset="0"/>
              </a:rPr>
              <a:t>vervolg actie; een push, slag, het drijven van de bal etc.</a:t>
            </a:r>
            <a:br>
              <a:rPr lang="nl-NL" sz="2000" dirty="0">
                <a:solidFill>
                  <a:srgbClr val="023B6E"/>
                </a:solidFill>
                <a:cs typeface="Arial" charset="0"/>
              </a:rPr>
            </a:br>
            <a:r>
              <a:rPr lang="nl-NL" sz="2000" dirty="0">
                <a:solidFill>
                  <a:srgbClr val="023B6E"/>
                </a:solidFill>
                <a:cs typeface="Arial" charset="0"/>
              </a:rPr>
              <a:t>Het weg dribbelen wordt aanzien als een dubbele actie = Self-Pass</a:t>
            </a:r>
            <a:r>
              <a:rPr lang="nl-NL" sz="2000" dirty="0" smtClean="0">
                <a:solidFill>
                  <a:srgbClr val="023B6E"/>
                </a:solidFill>
                <a:cs typeface="Arial" charset="0"/>
              </a:rPr>
              <a:t>.</a:t>
            </a:r>
            <a:endParaRPr lang="nl-NL" sz="2000" dirty="0">
              <a:solidFill>
                <a:srgbClr val="023B6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Self-pass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3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Voordeel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Vrije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slag</a:t>
            </a:r>
            <a:endParaRPr lang="nl-NL" sz="3200" dirty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Strafcorner of PC (penalty corner)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Strafbal of Stroke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Persoonlijke straffen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Groen</a:t>
            </a:r>
            <a:r>
              <a:rPr lang="nl-NL" sz="2800" b="1" dirty="0"/>
              <a:t>  </a:t>
            </a:r>
            <a:r>
              <a:rPr lang="nl-NL" sz="2800" b="1" dirty="0">
                <a:solidFill>
                  <a:srgbClr val="023B6E"/>
                </a:solidFill>
              </a:rPr>
              <a:t>– </a:t>
            </a:r>
            <a:r>
              <a:rPr lang="nl-NL" sz="2800" b="1" dirty="0" smtClean="0">
                <a:solidFill>
                  <a:srgbClr val="023B6E"/>
                </a:solidFill>
              </a:rPr>
              <a:t>tijdelijke verwijdering:</a:t>
            </a:r>
            <a:r>
              <a:rPr lang="nl-NL" sz="2800" b="1" dirty="0" smtClean="0">
                <a:solidFill>
                  <a:srgbClr val="023B6E"/>
                </a:solidFill>
                <a:sym typeface="Wingdings" panose="05000000000000000000" pitchFamily="2" charset="2"/>
              </a:rPr>
              <a:t> </a:t>
            </a:r>
            <a:r>
              <a:rPr lang="nl-NL" sz="2800" b="1" dirty="0" smtClean="0">
                <a:solidFill>
                  <a:srgbClr val="023B6E"/>
                </a:solidFill>
              </a:rPr>
              <a:t>2 min.</a:t>
            </a:r>
            <a:endParaRPr lang="nl-NL" sz="2800" b="1" dirty="0">
              <a:solidFill>
                <a:srgbClr val="023B6E"/>
              </a:solidFill>
            </a:endParaRPr>
          </a:p>
          <a:p>
            <a:pPr lvl="3">
              <a:spcBef>
                <a:spcPts val="1200"/>
              </a:spcBef>
              <a:defRPr/>
            </a:pPr>
            <a:r>
              <a:rPr lang="nl-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Geel</a:t>
            </a:r>
            <a:r>
              <a:rPr lang="nl-NL" sz="2800" b="1" dirty="0"/>
              <a:t>     </a:t>
            </a:r>
            <a:r>
              <a:rPr lang="nl-NL" sz="2800" b="1" dirty="0">
                <a:solidFill>
                  <a:srgbClr val="023B6E"/>
                </a:solidFill>
              </a:rPr>
              <a:t>– tijdelijke </a:t>
            </a:r>
            <a:r>
              <a:rPr lang="nl-NL" sz="2800" b="1" dirty="0" smtClean="0">
                <a:solidFill>
                  <a:srgbClr val="023B6E"/>
                </a:solidFill>
              </a:rPr>
              <a:t>verwijdering: minimum </a:t>
            </a:r>
            <a:r>
              <a:rPr lang="nl-NL" sz="2800" b="1" dirty="0" smtClean="0">
                <a:solidFill>
                  <a:srgbClr val="023B6E"/>
                </a:solidFill>
              </a:rPr>
              <a:t>5 min</a:t>
            </a:r>
            <a:endParaRPr lang="nl-NL" sz="2800" b="1" dirty="0">
              <a:solidFill>
                <a:srgbClr val="023B6E"/>
              </a:solidFill>
            </a:endParaRPr>
          </a:p>
          <a:p>
            <a:pPr lvl="3">
              <a:spcBef>
                <a:spcPts val="1200"/>
              </a:spcBef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</a:t>
            </a:r>
            <a:r>
              <a:rPr lang="nl-NL" sz="2800" b="1" dirty="0"/>
              <a:t>    </a:t>
            </a:r>
            <a:r>
              <a:rPr lang="nl-NL" sz="2800" b="1" dirty="0">
                <a:solidFill>
                  <a:srgbClr val="023B6E"/>
                </a:solidFill>
              </a:rPr>
              <a:t>– definitieve verwijdering</a:t>
            </a:r>
            <a:endParaRPr lang="nl-NL" sz="2800" b="1" dirty="0">
              <a:solidFill>
                <a:srgbClr val="023B6E"/>
              </a:solidFill>
              <a:cs typeface="Times New Roman" charset="0"/>
            </a:endParaRP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STRAFFEN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Er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moet een onderscheid worden gemaakt tussen: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  <a:cs typeface="Arial" charset="0"/>
              </a:rPr>
              <a:t>Een vrije slag </a:t>
            </a:r>
            <a:r>
              <a:rPr lang="nl-NL" sz="24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in het gebied tot de aanvallende 23m lijn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Een vrije slag in het 23-metergebied voor aanvallers.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De </a:t>
            </a:r>
            <a:r>
              <a:rPr lang="nl-NL" sz="3200" dirty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bal mag worden genomen door middel van:</a:t>
            </a:r>
          </a:p>
          <a:p>
            <a:pPr marL="1676400" lvl="3" indent="-3619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8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Push</a:t>
            </a:r>
            <a:endParaRPr lang="nl-NL" sz="2800" dirty="0">
              <a:solidFill>
                <a:srgbClr val="023B6E"/>
              </a:solidFill>
              <a:ea typeface="Arial Unicode MS" pitchFamily="34" charset="-128"/>
              <a:cs typeface="Arial" charset="0"/>
            </a:endParaRPr>
          </a:p>
          <a:p>
            <a:pPr marL="1676400" lvl="3" indent="-3619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800" dirty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Slag	</a:t>
            </a:r>
          </a:p>
          <a:p>
            <a:pPr marL="1676400" lvl="3" indent="-3619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NL" sz="28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Self-pass</a:t>
            </a:r>
            <a:endParaRPr lang="nl-NL" sz="2800" dirty="0">
              <a:solidFill>
                <a:srgbClr val="023B6E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3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cs typeface="Arial" charset="0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De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vrije slag wordt genomen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nabij</a:t>
            </a:r>
            <a:r>
              <a:rPr lang="nl-NL" sz="320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de plaats van de overtreding.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Nabij</a:t>
            </a:r>
            <a:r>
              <a:rPr lang="nl-NL" sz="3200" i="1" dirty="0">
                <a:solidFill>
                  <a:srgbClr val="C00000"/>
                </a:solidFill>
                <a:cs typeface="Arial" charset="0"/>
              </a:rPr>
              <a:t> =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binnen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speelafstand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zonder aanzienlijk voordeel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Bal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naar voor leggen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= voordeel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Bal</a:t>
            </a:r>
            <a:r>
              <a:rPr lang="nl-NL" sz="3200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naar achter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leggen kan ook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voordeel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zijn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!!</a:t>
            </a:r>
            <a:endParaRPr lang="nl-NL" sz="3200" dirty="0">
              <a:solidFill>
                <a:srgbClr val="023B6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1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De </a:t>
            </a: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bal moet gecontroleerd worden voor hij wordt gespeeld.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Tegenspelers op ministens 5m afstand staan.</a:t>
            </a:r>
            <a:b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Indien een verdedigende speler binnen de 5m staat, maar geen invloed heeft op het spel is dit geen reden voor oponthoud of affluiten.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De bal mag niet opzettelijk hoog worden gespeeld</a:t>
            </a: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 tot aan de 23m lijn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3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nl-NL" sz="32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bal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moet</a:t>
            </a:r>
            <a:r>
              <a:rPr lang="nl-NL" sz="32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32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stil liggen op exacte plaats van overtreding!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Alle spelers op ministens 5m afstand </a:t>
            </a:r>
            <a:r>
              <a:rPr lang="nl-NL" sz="32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staan.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Opzettelijk </a:t>
            </a:r>
            <a:r>
              <a:rPr lang="nl-NL" sz="24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binnen de 5m blijven staan door verdediger: </a:t>
            </a:r>
            <a:r>
              <a:rPr lang="nl-NL" sz="24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PC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Opzettelijk binnen de 5m blijven staan door aanvaller: Vrije slag verdediging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Indien </a:t>
            </a:r>
            <a:r>
              <a:rPr lang="nl-NL" sz="2400" dirty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een speler binnen de 5m staat, maar geen invloed heeft op het spel is dit geen reden voor oponthoud of </a:t>
            </a:r>
            <a:r>
              <a:rPr lang="nl-NL" sz="2400" dirty="0" smtClean="0">
                <a:solidFill>
                  <a:srgbClr val="023B6E"/>
                </a:solidFill>
                <a:ea typeface="Arial Unicode MS" pitchFamily="34" charset="-128"/>
                <a:cs typeface="Arial Unicode MS" pitchFamily="34" charset="-128"/>
              </a:rPr>
              <a:t>af fluiten.</a:t>
            </a:r>
            <a:endParaRPr lang="nl-NL" sz="3200" b="1" dirty="0">
              <a:solidFill>
                <a:srgbClr val="023B6E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 in 23m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- aanvallers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8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endParaRPr lang="nl-NL" sz="3200" dirty="0" smtClean="0">
              <a:ea typeface="Arial Unicode MS" pitchFamily="34" charset="-128"/>
              <a:cs typeface="Arial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nl-NL" sz="3200" dirty="0">
              <a:solidFill>
                <a:srgbClr val="023B6E"/>
              </a:solidFill>
              <a:ea typeface="Arial Unicode MS" pitchFamily="34" charset="-128"/>
              <a:cs typeface="Arial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De </a:t>
            </a:r>
            <a:r>
              <a:rPr lang="nl-NL" sz="3200" dirty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bal mag worden genomen door middel </a:t>
            </a:r>
            <a:r>
              <a:rPr lang="nl-NL" sz="32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van: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6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Push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6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Slag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600" dirty="0" err="1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Self</a:t>
            </a:r>
            <a:r>
              <a:rPr lang="nl-NL" sz="2600" dirty="0" smtClean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-pass</a:t>
            </a:r>
            <a:endParaRPr lang="nl-NL" sz="2600" dirty="0">
              <a:solidFill>
                <a:srgbClr val="023B6E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 in 23m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- aanvallers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8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Lange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Corner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2973" y="1262294"/>
            <a:ext cx="9567553" cy="5350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FD6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nl-NL" sz="3200" b="0" dirty="0">
                <a:solidFill>
                  <a:srgbClr val="023B6E"/>
                </a:solidFill>
                <a:ea typeface="Arial Unicode MS" pitchFamily="34" charset="-128"/>
                <a:cs typeface="Arial" charset="0"/>
              </a:rPr>
              <a:t>Wordt op de 23 meterlijn gegeven ter hoogte van de plaats waar de bal over de achterlijn is geweest</a:t>
            </a:r>
            <a:r>
              <a:rPr lang="nl-NL" sz="3200" b="0" dirty="0" smtClean="0">
                <a:solidFill>
                  <a:srgbClr val="023B6E"/>
                </a:solidFill>
                <a:cs typeface="Arial" charset="0"/>
              </a:rPr>
              <a:t>.</a:t>
            </a:r>
            <a:endParaRPr lang="nl-BE" b="0" dirty="0">
              <a:solidFill>
                <a:srgbClr val="023B6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11600"/>
          <a:stretch/>
        </p:blipFill>
        <p:spPr>
          <a:xfrm>
            <a:off x="3448594" y="2864807"/>
            <a:ext cx="6669089" cy="367533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 flipH="1">
            <a:off x="8712548" y="3086997"/>
            <a:ext cx="14153" cy="28441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al 7"/>
          <p:cNvSpPr/>
          <p:nvPr/>
        </p:nvSpPr>
        <p:spPr>
          <a:xfrm flipH="1">
            <a:off x="8633458" y="5828086"/>
            <a:ext cx="160021" cy="1650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6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Tegenspelers </a:t>
            </a: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op 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minstens </a:t>
            </a: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5m afstand staan.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De bal moet gecontroleerd worden.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De bal mag worden genomen door middel 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van:</a:t>
            </a:r>
          </a:p>
          <a:p>
            <a:pPr lvl="3">
              <a:spcBef>
                <a:spcPts val="1200"/>
              </a:spcBef>
            </a:pPr>
            <a:r>
              <a:rPr lang="nl-NL" altLang="nl-BE" sz="28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Push</a:t>
            </a:r>
          </a:p>
          <a:p>
            <a:pPr lvl="3">
              <a:spcBef>
                <a:spcPts val="1200"/>
              </a:spcBef>
            </a:pPr>
            <a:r>
              <a:rPr lang="nl-NL" altLang="nl-BE" sz="28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Slag</a:t>
            </a:r>
          </a:p>
          <a:p>
            <a:pPr lvl="3">
              <a:spcBef>
                <a:spcPts val="1200"/>
              </a:spcBef>
            </a:pPr>
            <a:r>
              <a:rPr lang="nl-NL" altLang="nl-BE" sz="2800" dirty="0" err="1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Self</a:t>
            </a:r>
            <a:r>
              <a:rPr lang="nl-NL" altLang="nl-BE" sz="28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-pass</a:t>
            </a:r>
            <a:endParaRPr lang="nl-NL" altLang="nl-BE" sz="2800" dirty="0">
              <a:solidFill>
                <a:srgbClr val="023B6E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973" y="169236"/>
            <a:ext cx="9944543" cy="923411"/>
          </a:xfrm>
        </p:spPr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 in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23m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– verdedigers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9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Vrije </a:t>
            </a: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slag buiten de cirkel (binnen de 15m van de achterlijn); mag tot 15m vanaf de achterlijn, evenwijdig aan de zijlijn naar voor worden verplaatst, recht 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tegenover </a:t>
            </a: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plaats van overtreding.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Vrije slag binnen de </a:t>
            </a:r>
            <a:r>
              <a:rPr lang="nl-NL" altLang="nl-BE" sz="32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cirkel:</a:t>
            </a:r>
          </a:p>
          <a:p>
            <a:pPr marL="1314450" lvl="2" indent="-457200">
              <a:spcBef>
                <a:spcPts val="1200"/>
              </a:spcBef>
            </a:pPr>
            <a:r>
              <a:rPr lang="nl-NL" altLang="nl-BE" sz="2800" dirty="0" smtClean="0">
                <a:solidFill>
                  <a:srgbClr val="023B6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Wordt genomen zoals uitslaan voor de verderdiging</a:t>
            </a:r>
            <a:endParaRPr lang="nl-NL" altLang="nl-BE" sz="2800" dirty="0">
              <a:solidFill>
                <a:srgbClr val="023B6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Vrije slag in 23m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verdedigers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2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Aan beide kanten van het speelveld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Centraal ten opzichte van de achterlijn, rond het doel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De lijnen </a:t>
            </a:r>
            <a:r>
              <a:rPr lang="nl-NL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 onderdeel van </a:t>
            </a:r>
            <a:r>
              <a:rPr lang="nl-NL" sz="3200" dirty="0" smtClean="0">
                <a:solidFill>
                  <a:srgbClr val="023B6E"/>
                </a:solidFill>
              </a:rPr>
              <a:t>de cirkel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In de cirkel bevindt zich het </a:t>
            </a:r>
            <a:r>
              <a:rPr lang="nl-NL" sz="3200" dirty="0" err="1" smtClean="0">
                <a:solidFill>
                  <a:srgbClr val="023B6E"/>
                </a:solidFill>
              </a:rPr>
              <a:t>strokepunt</a:t>
            </a:r>
            <a:endParaRPr lang="nl-NL" sz="3200" dirty="0" smtClean="0">
              <a:solidFill>
                <a:srgbClr val="023B6E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Een goal kan slechts gescoord</a:t>
            </a:r>
            <a:br>
              <a:rPr lang="nl-NL" sz="3200" dirty="0" smtClean="0">
                <a:solidFill>
                  <a:srgbClr val="023B6E"/>
                </a:solidFill>
              </a:rPr>
            </a:br>
            <a:r>
              <a:rPr lang="nl-NL" sz="3200" dirty="0" smtClean="0">
                <a:solidFill>
                  <a:srgbClr val="023B6E"/>
                </a:solidFill>
              </a:rPr>
              <a:t>worden als de bal in de </a:t>
            </a:r>
            <a:br>
              <a:rPr lang="nl-NL" sz="3200" dirty="0" smtClean="0">
                <a:solidFill>
                  <a:srgbClr val="023B6E"/>
                </a:solidFill>
              </a:rPr>
            </a:br>
            <a:r>
              <a:rPr lang="nl-NL" sz="3200" dirty="0" smtClean="0">
                <a:solidFill>
                  <a:srgbClr val="023B6E"/>
                </a:solidFill>
              </a:rPr>
              <a:t>cirkel door een aanvaller</a:t>
            </a:r>
            <a:br>
              <a:rPr lang="nl-NL" sz="3200" dirty="0" smtClean="0">
                <a:solidFill>
                  <a:srgbClr val="023B6E"/>
                </a:solidFill>
              </a:rPr>
            </a:br>
            <a:r>
              <a:rPr lang="nl-NL" sz="3200" dirty="0" smtClean="0">
                <a:solidFill>
                  <a:srgbClr val="023B6E"/>
                </a:solidFill>
              </a:rPr>
              <a:t>wordt aangeraakt</a:t>
            </a: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</a:t>
            </a:r>
            <a:r>
              <a:rPr lang="en-GB" dirty="0" smtClean="0"/>
              <a:t> </a:t>
            </a:r>
            <a:r>
              <a:rPr lang="en-GB" sz="5300" i="1" dirty="0" err="1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Cirkel</a:t>
            </a:r>
            <a:endParaRPr lang="nl-BE" sz="53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X033Cir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7"/>
          <a:stretch/>
        </p:blipFill>
        <p:spPr bwMode="auto">
          <a:xfrm>
            <a:off x="7832301" y="3814945"/>
            <a:ext cx="4175215" cy="2967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Te nemen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vanaf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het 2</a:t>
            </a:r>
            <a:r>
              <a:rPr lang="nl-NL" sz="3200" baseline="30000" dirty="0">
                <a:solidFill>
                  <a:srgbClr val="023B6E"/>
                </a:solidFill>
                <a:cs typeface="Arial" charset="0"/>
              </a:rPr>
              <a:t>de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 streepje vanaf de goal.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Aangever moet minimaal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 voet volledig achter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de achterlijn hebben.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Alle andere spelers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mogen: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Geen </a:t>
            </a:r>
            <a:r>
              <a:rPr lang="nl-NL" sz="2400" dirty="0">
                <a:solidFill>
                  <a:srgbClr val="023B6E"/>
                </a:solidFill>
                <a:cs typeface="Arial" charset="0"/>
              </a:rPr>
              <a:t>stick, hand of voet binnen de cirkel aan de grond </a:t>
            </a: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hebben. In </a:t>
            </a:r>
            <a:r>
              <a:rPr lang="nl-NL" sz="2400" dirty="0">
                <a:solidFill>
                  <a:srgbClr val="023B6E"/>
                </a:solidFill>
                <a:cs typeface="Arial" charset="0"/>
              </a:rPr>
              <a:t>de ‘lucht’ boven/in de cirkel mag </a:t>
            </a: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wel.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Handen </a:t>
            </a:r>
            <a:r>
              <a:rPr lang="nl-NL" sz="2400" dirty="0">
                <a:solidFill>
                  <a:srgbClr val="023B6E"/>
                </a:solidFill>
                <a:cs typeface="Arial" charset="0"/>
              </a:rPr>
              <a:t>niet aan de doelpalen </a:t>
            </a: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hebben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Maximaal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 verdedigers (inclusief keeper) </a:t>
            </a:r>
            <a:r>
              <a:rPr lang="nl-NL" sz="3200" dirty="0" smtClean="0">
                <a:solidFill>
                  <a:srgbClr val="023B6E"/>
                </a:solidFill>
                <a:cs typeface="Arial" charset="0"/>
              </a:rPr>
              <a:t>moeten: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400" dirty="0" smtClean="0">
                <a:solidFill>
                  <a:srgbClr val="023B6E"/>
                </a:solidFill>
                <a:cs typeface="Arial" charset="0"/>
              </a:rPr>
              <a:t>Achter </a:t>
            </a:r>
            <a:r>
              <a:rPr lang="nl-NL" sz="2400" dirty="0">
                <a:solidFill>
                  <a:srgbClr val="023B6E"/>
                </a:solidFill>
                <a:cs typeface="Arial" charset="0"/>
              </a:rPr>
              <a:t>hun achterlijn staan; de overige spelers van de verdedigende ploeg moeten achter de middenlijn.</a:t>
            </a:r>
          </a:p>
          <a:p>
            <a:pPr lvl="2">
              <a:spcBef>
                <a:spcPts val="600"/>
              </a:spcBef>
              <a:defRPr/>
            </a:pPr>
            <a:r>
              <a:rPr lang="nl-NL" sz="2400" dirty="0">
                <a:solidFill>
                  <a:srgbClr val="023B6E"/>
                </a:solidFill>
                <a:cs typeface="Arial" charset="0"/>
              </a:rPr>
              <a:t>Tussen de 2 eerste streepjes staan, gezien vanaf de goal.</a:t>
            </a:r>
            <a:endParaRPr lang="nl-NL" sz="2400" dirty="0">
              <a:solidFill>
                <a:srgbClr val="023B6E"/>
              </a:solidFill>
            </a:endParaRPr>
          </a:p>
          <a:p>
            <a:pPr lvl="1">
              <a:spcBef>
                <a:spcPts val="600"/>
              </a:spcBef>
              <a:defRPr/>
            </a:pPr>
            <a:endParaRPr lang="nl-NL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973" y="169236"/>
            <a:ext cx="10129027" cy="923411"/>
          </a:xfrm>
        </p:spPr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Straf Corner (PC) –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Wie, wat ,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waar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4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Gedurende </a:t>
            </a:r>
            <a:r>
              <a:rPr lang="nl-NL" sz="3200" dirty="0">
                <a:solidFill>
                  <a:srgbClr val="023B6E"/>
                </a:solidFill>
              </a:rPr>
              <a:t>de duur van de PC mogen de verdedigers een glad, gezichtsaansluitend masker dragen.</a:t>
            </a:r>
            <a:br>
              <a:rPr lang="nl-NL" sz="3200" dirty="0">
                <a:solidFill>
                  <a:srgbClr val="023B6E"/>
                </a:solidFill>
              </a:rPr>
            </a:br>
            <a:r>
              <a:rPr lang="nl-NL" sz="3200" dirty="0">
                <a:solidFill>
                  <a:srgbClr val="023B6E"/>
                </a:solidFill>
              </a:rPr>
              <a:t>Af te doen voor het verlaten van de cirkel bij het spelen van de bal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</a:rPr>
              <a:t>Er mag tussen aanvang van en het einde van een PC geen spelerswissel worden gedaan.</a:t>
            </a:r>
            <a:br>
              <a:rPr lang="nl-NL" sz="3200" dirty="0">
                <a:solidFill>
                  <a:srgbClr val="023B6E"/>
                </a:solidFill>
              </a:rPr>
            </a:br>
            <a:r>
              <a:rPr lang="nl-NL" sz="3200" dirty="0">
                <a:solidFill>
                  <a:srgbClr val="023B6E"/>
                </a:solidFill>
              </a:rPr>
              <a:t>Uitzondering hierop is de keeper; deze mag bij blessure of persoonlijke straf wel worden gewisseld</a:t>
            </a:r>
            <a:r>
              <a:rPr lang="nl-NL" sz="3200" dirty="0" smtClean="0">
                <a:solidFill>
                  <a:srgbClr val="023B6E"/>
                </a:solidFill>
              </a:rPr>
              <a:t>.</a:t>
            </a:r>
            <a:endParaRPr lang="nl-NL" sz="32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973" y="169236"/>
            <a:ext cx="10129027" cy="923411"/>
          </a:xfrm>
        </p:spPr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Straf Corner (PC) –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Wie, wat ,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waar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Er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kan niet gescoord worden voordat de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bal</a:t>
            </a:r>
            <a:r>
              <a:rPr lang="nl-NL" altLang="nl-BE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buiten de cirkel</a:t>
            </a:r>
            <a:r>
              <a:rPr lang="nl-NL" altLang="nl-BE" sz="3200" dirty="0">
                <a:solidFill>
                  <a:schemeClr val="accent1"/>
                </a:solidFill>
                <a:cs typeface="Arial" panose="020B0604020202020204" pitchFamily="34" charset="0"/>
              </a:rPr>
              <a:t> 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is geweest.</a:t>
            </a:r>
            <a:b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</a:b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Bij een doelpoging waarbij de bal niet buiten de cirkel is geweest, niet affluiten; er is </a:t>
            </a:r>
            <a:r>
              <a:rPr lang="nl-NL" altLang="nl-BE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geen fout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. Er kan echter </a:t>
            </a:r>
            <a:r>
              <a:rPr lang="nl-NL" altLang="nl-B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geen geldig doelpunt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worden gemaakt.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Is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het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eerste schot op doel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een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slag</a:t>
            </a:r>
            <a:r>
              <a:rPr lang="nl-NL" altLang="nl-BE" sz="3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dan mag de bal de </a:t>
            </a:r>
            <a:r>
              <a:rPr lang="nl-NL" altLang="nl-BE" sz="3200" u="sng" dirty="0">
                <a:solidFill>
                  <a:srgbClr val="023B6E"/>
                </a:solidFill>
                <a:cs typeface="Arial" panose="020B0604020202020204" pitchFamily="34" charset="0"/>
              </a:rPr>
              <a:t>doellijn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 niet passeren hoger dan de 'plank’. Bij een 2</a:t>
            </a:r>
            <a:r>
              <a:rPr lang="nl-NL" altLang="nl-BE" sz="3200" baseline="30000" dirty="0">
                <a:solidFill>
                  <a:srgbClr val="023B6E"/>
                </a:solidFill>
                <a:cs typeface="Arial" panose="020B0604020202020204" pitchFamily="34" charset="0"/>
              </a:rPr>
              <a:t>de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 doelpoging vervalt deze </a:t>
            </a: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beperking of als de bal 5m buiten de cirkel is geweest.</a:t>
            </a:r>
            <a:endParaRPr lang="nl-NL" altLang="nl-BE" sz="3200" dirty="0">
              <a:solidFill>
                <a:srgbClr val="023B6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Strafcorner (PC)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– Hoe…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6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altLang="nl-BE" sz="3200" dirty="0" smtClean="0">
              <a:solidFill>
                <a:srgbClr val="023B6E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Een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push, flick of scoop mag vanaf de </a:t>
            </a:r>
            <a:r>
              <a:rPr lang="nl-NL" altLang="nl-BE" sz="3200" dirty="0" smtClean="0">
                <a:solidFill>
                  <a:srgbClr val="023B6E"/>
                </a:solidFill>
                <a:cs typeface="Arial" panose="020B0604020202020204" pitchFamily="34" charset="0"/>
              </a:rPr>
              <a:t>1e </a:t>
            </a:r>
            <a:r>
              <a:rPr lang="nl-NL" altLang="nl-BE" sz="3200" dirty="0">
                <a:solidFill>
                  <a:srgbClr val="023B6E"/>
                </a:solidFill>
                <a:cs typeface="Arial" panose="020B0604020202020204" pitchFamily="34" charset="0"/>
              </a:rPr>
              <a:t>doelpoging ‘hoog’ worden gespeeld.</a:t>
            </a:r>
            <a:endParaRPr lang="nl-NL" altLang="nl-BE" sz="3200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Een bal, gespeeld in de richting van de goal, moet altijd beoordeeld worden op gevaar.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Te vroeg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uitlopen</a:t>
            </a:r>
            <a:r>
              <a:rPr lang="nl-NL" altLang="nl-BE" sz="3200" dirty="0">
                <a:solidFill>
                  <a:srgbClr val="023B6E"/>
                </a:solidFill>
                <a:cs typeface="Times New Roman" panose="02020603050405020304" pitchFamily="18" charset="0"/>
              </a:rPr>
              <a:t>;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dan moet de verdediger achter de middenlijn en mag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NIET</a:t>
            </a:r>
            <a:r>
              <a:rPr lang="nl-NL" altLang="nl-BE" sz="3200" dirty="0" smtClean="0">
                <a:cs typeface="Times New Roman" panose="02020603050405020304" pitchFamily="18" charset="0"/>
              </a:rPr>
              <a:t> </a:t>
            </a: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vervangen worden door een andere speler.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 smtClean="0">
                <a:solidFill>
                  <a:srgbClr val="023B6E"/>
                </a:solidFill>
                <a:cs typeface="Times New Roman" panose="02020603050405020304" pitchFamily="18" charset="0"/>
              </a:rPr>
              <a:t>Te vroeg inlopen van aanvaller; dan moet de aanvaller naar het midden, maar mag wel vervangen worden</a:t>
            </a:r>
            <a:endParaRPr lang="nl-NL" altLang="nl-BE" sz="3200" dirty="0">
              <a:solidFill>
                <a:srgbClr val="023B6E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Strafcorner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(PC) </a:t>
            </a:r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– Hoe…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</a:rPr>
              <a:t>De PC </a:t>
            </a:r>
            <a:r>
              <a:rPr lang="nl-NL" sz="3200" dirty="0" smtClean="0">
                <a:solidFill>
                  <a:srgbClr val="023B6E"/>
                </a:solidFill>
              </a:rPr>
              <a:t>fase is </a:t>
            </a:r>
            <a:r>
              <a:rPr lang="nl-NL" sz="3200" dirty="0">
                <a:solidFill>
                  <a:srgbClr val="023B6E"/>
                </a:solidFill>
              </a:rPr>
              <a:t>ten einde: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Na een doelpunt.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Nadat de bal een tweede keer buiten de cirkel is gekomen.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Wanneer de bal bij het aangeven meer dan 5 meter uit de cirkel gaat</a:t>
            </a:r>
            <a:r>
              <a:rPr lang="nl-NL" sz="2400" dirty="0" smtClean="0">
                <a:solidFill>
                  <a:srgbClr val="023B6E"/>
                </a:solidFill>
              </a:rPr>
              <a:t>. ‘Eerste</a:t>
            </a:r>
            <a:r>
              <a:rPr lang="nl-NL" sz="2400" dirty="0">
                <a:solidFill>
                  <a:srgbClr val="023B6E"/>
                </a:solidFill>
              </a:rPr>
              <a:t>’ shot op goal mag nu boven de </a:t>
            </a:r>
            <a:r>
              <a:rPr lang="nl-NL" sz="2400" dirty="0" smtClean="0">
                <a:solidFill>
                  <a:srgbClr val="023B6E"/>
                </a:solidFill>
              </a:rPr>
              <a:t>plank.</a:t>
            </a:r>
            <a:endParaRPr lang="nl-NL" sz="2400" dirty="0">
              <a:solidFill>
                <a:srgbClr val="023B6E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Bij een overtreding (verdedigend &amp; aanvallend) of een bal over de achterlijn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</a:rPr>
              <a:t>PC’s gefloten voor het einde van de </a:t>
            </a:r>
            <a:r>
              <a:rPr lang="nl-NL" sz="3200" dirty="0" smtClean="0">
                <a:solidFill>
                  <a:srgbClr val="023B6E"/>
                </a:solidFill>
              </a:rPr>
              <a:t> wedstrijd(helft</a:t>
            </a:r>
            <a:r>
              <a:rPr lang="nl-NL" sz="3200" dirty="0">
                <a:solidFill>
                  <a:srgbClr val="023B6E"/>
                </a:solidFill>
              </a:rPr>
              <a:t>) dienen ‘uitgespeeld’ te worden, inclusief de daaruit voortkomende PC’s en strokes</a:t>
            </a:r>
            <a:r>
              <a:rPr lang="nl-NL" sz="3200" dirty="0" smtClean="0">
                <a:solidFill>
                  <a:srgbClr val="023B6E"/>
                </a:solidFill>
              </a:rPr>
              <a:t>.</a:t>
            </a:r>
            <a:endParaRPr lang="nl-NL" sz="32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Penalty Corner – Wanneer…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45" y="169236"/>
            <a:ext cx="9970372" cy="923411"/>
          </a:xfrm>
          <a:solidFill>
            <a:schemeClr val="bg1"/>
          </a:solidFill>
        </p:spPr>
        <p:txBody>
          <a:bodyPr/>
          <a:lstStyle/>
          <a:p>
            <a:r>
              <a:rPr lang="nl-NL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Stroke – Waarom…</a:t>
            </a:r>
            <a:endParaRPr lang="nl-BE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 b="0" i="1" dirty="0">
                <a:solidFill>
                  <a:srgbClr val="023B6E"/>
                </a:solidFill>
              </a:rPr>
              <a:t>De scheidsrechter fluit, wijst dan met de rechterarm naar boven en met de linkerarm naar de strafbalstip. </a:t>
            </a:r>
            <a:endParaRPr lang="en-US" altLang="nl-BE" b="0" i="1" dirty="0">
              <a:solidFill>
                <a:srgbClr val="023B6E"/>
              </a:solidFill>
            </a:endParaRPr>
          </a:p>
          <a:p>
            <a:endParaRPr lang="nl-BE" i="1" dirty="0"/>
          </a:p>
        </p:txBody>
      </p:sp>
      <p:pic>
        <p:nvPicPr>
          <p:cNvPr id="11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3" t="22072" r="4435" b="31003"/>
          <a:stretch/>
        </p:blipFill>
        <p:spPr>
          <a:xfrm>
            <a:off x="2037145" y="3363687"/>
            <a:ext cx="2893671" cy="2948272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2"/>
          </p:nvPr>
        </p:nvSpPr>
        <p:spPr>
          <a:xfrm>
            <a:off x="2037145" y="1092647"/>
            <a:ext cx="9456516" cy="1673702"/>
          </a:xfrm>
        </p:spPr>
        <p:txBody>
          <a:bodyPr/>
          <a:lstStyle/>
          <a:p>
            <a:r>
              <a:rPr lang="nl-BE" altLang="nl-BE" b="0" dirty="0" smtClean="0">
                <a:solidFill>
                  <a:srgbClr val="023B6E"/>
                </a:solidFill>
              </a:rPr>
              <a:t>Opzettelijke fout in de cirkel op de baldrager of </a:t>
            </a:r>
            <a:r>
              <a:rPr lang="nl-BE" altLang="nl-BE" b="0" dirty="0" err="1" smtClean="0">
                <a:solidFill>
                  <a:srgbClr val="023B6E"/>
                </a:solidFill>
              </a:rPr>
              <a:t>ieman</a:t>
            </a:r>
            <a:r>
              <a:rPr lang="nl-BE" altLang="nl-BE" b="0" dirty="0" smtClean="0">
                <a:solidFill>
                  <a:srgbClr val="023B6E"/>
                </a:solidFill>
              </a:rPr>
              <a:t> die in positie is om te scoren </a:t>
            </a:r>
          </a:p>
          <a:p>
            <a:r>
              <a:rPr lang="nl-BE" altLang="nl-BE" b="0" dirty="0" smtClean="0">
                <a:solidFill>
                  <a:srgbClr val="023B6E"/>
                </a:solidFill>
              </a:rPr>
              <a:t>Onopzettelijke fout die het scoren van een goal voorkomt (bv. Kick op de doellijn)</a:t>
            </a:r>
            <a:r>
              <a:rPr lang="nl-BE" altLang="nl-BE" b="0" dirty="0" smtClean="0">
                <a:solidFill>
                  <a:srgbClr val="023B6E"/>
                </a:solidFill>
              </a:rPr>
              <a:t> </a:t>
            </a:r>
            <a:endParaRPr lang="en-US" altLang="nl-BE" b="0" dirty="0">
              <a:solidFill>
                <a:srgbClr val="023B6E"/>
              </a:solidFill>
            </a:endParaRPr>
          </a:p>
          <a:p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3104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4543" cy="535004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de tijd staat stil 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te nemen op strokepunt 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doelverdediger moet met de voeten de</a:t>
            </a:r>
            <a:br>
              <a:rPr lang="nl-NL" sz="3200" dirty="0">
                <a:solidFill>
                  <a:srgbClr val="023B6E"/>
                </a:solidFill>
                <a:cs typeface="Arial" charset="0"/>
              </a:rPr>
            </a:br>
            <a:r>
              <a:rPr lang="nl-NL" sz="3200" dirty="0">
                <a:solidFill>
                  <a:srgbClr val="023B6E"/>
                </a:solidFill>
                <a:cs typeface="Arial" charset="0"/>
              </a:rPr>
              <a:t>doellijn raken (mag voor/achter de lijn staan)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aanvaller staat achter de bal 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aanvaller mag de bal maar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één</a:t>
            </a:r>
            <a:r>
              <a:rPr lang="nl-NL" sz="320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keer spelen 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aanvaller mag geen schijnbeweging maken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aanvaller mag na het spelen van de bal of de doelverdediger niet naderen </a:t>
            </a:r>
            <a:endParaRPr lang="nl-NL" sz="3200" dirty="0">
              <a:solidFill>
                <a:srgbClr val="023B6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23B6E"/>
                </a:solidFill>
                <a:cs typeface="Arial" charset="0"/>
              </a:rPr>
              <a:t>de aanvaller mag meer dan één stap nemen, zij het dat hij </a:t>
            </a:r>
            <a:r>
              <a:rPr lang="nl-NL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binnen speelafstand </a:t>
            </a:r>
            <a:r>
              <a:rPr lang="nl-NL" sz="3200" dirty="0">
                <a:solidFill>
                  <a:srgbClr val="023B6E"/>
                </a:solidFill>
                <a:cs typeface="Arial" charset="0"/>
              </a:rPr>
              <a:t>van de bal moet staan. </a:t>
            </a:r>
          </a:p>
          <a:p>
            <a:pPr>
              <a:spcBef>
                <a:spcPts val="1200"/>
              </a:spcBef>
            </a:pPr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Stroke – Hoe, waar…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4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De </a:t>
            </a:r>
            <a:r>
              <a:rPr lang="nl-NL" sz="3200" dirty="0">
                <a:solidFill>
                  <a:srgbClr val="023B6E"/>
                </a:solidFill>
              </a:rPr>
              <a:t>stroke is ten einde 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wanneer de bal de doellijn </a:t>
            </a:r>
            <a:r>
              <a:rPr lang="nl-NL" sz="2400" dirty="0" smtClean="0">
                <a:solidFill>
                  <a:srgbClr val="023B6E"/>
                </a:solidFill>
              </a:rPr>
              <a:t>passeert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>
                <a:solidFill>
                  <a:srgbClr val="023B6E"/>
                </a:solidFill>
              </a:rPr>
              <a:t>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doelpunt</a:t>
            </a:r>
            <a:r>
              <a:rPr lang="nl-NL" sz="2400" dirty="0">
                <a:solidFill>
                  <a:srgbClr val="FFFF99"/>
                </a:solidFill>
              </a:rPr>
              <a:t> 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wanneer de aanvaller een overtreding </a:t>
            </a:r>
            <a:r>
              <a:rPr lang="nl-NL" sz="2400" dirty="0" smtClean="0">
                <a:solidFill>
                  <a:srgbClr val="023B6E"/>
                </a:solidFill>
              </a:rPr>
              <a:t>maakt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>
                <a:solidFill>
                  <a:srgbClr val="023B6E"/>
                </a:solidFill>
              </a:rPr>
              <a:t>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vrije slag</a:t>
            </a:r>
            <a:b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400" dirty="0">
                <a:solidFill>
                  <a:srgbClr val="023B6E"/>
                </a:solidFill>
              </a:rPr>
              <a:t>Double touch, schijnbeweging, op niet speelbare afstand etc…</a:t>
            </a:r>
            <a:r>
              <a:rPr lang="nl-NL" sz="2400" dirty="0">
                <a:solidFill>
                  <a:srgbClr val="023B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wanneer de bal buiten het doel over de achterlijn komt of wanneer de bal binnen de cirkel stil komt te </a:t>
            </a:r>
            <a:r>
              <a:rPr lang="nl-NL" sz="2400" dirty="0" smtClean="0">
                <a:solidFill>
                  <a:srgbClr val="023B6E"/>
                </a:solidFill>
              </a:rPr>
              <a:t>liggen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>
                <a:solidFill>
                  <a:srgbClr val="023B6E"/>
                </a:solidFill>
              </a:rPr>
              <a:t>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vrije slag</a:t>
            </a:r>
            <a:r>
              <a:rPr lang="nl-NL" sz="2400" b="1" i="1" dirty="0">
                <a:solidFill>
                  <a:srgbClr val="C00000"/>
                </a:solidFill>
              </a:rPr>
              <a:t> 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wanneer de doelverdediger duidelijk te vroeg van zijn doellijn komt (voordat de bal is genomen) en de bal stopt of door zijn actie zorgt dat de bal gemist </a:t>
            </a:r>
            <a:r>
              <a:rPr lang="nl-NL" sz="2400" dirty="0" smtClean="0">
                <a:solidFill>
                  <a:srgbClr val="023B6E"/>
                </a:solidFill>
              </a:rPr>
              <a:t>wordt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/>
              <a:t> </a:t>
            </a:r>
            <a:r>
              <a:rPr lang="nl-NL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strafbal overnemen </a:t>
            </a:r>
          </a:p>
          <a:p>
            <a:endParaRPr lang="nl-B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Stroke - Wanneer...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0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24" y="134192"/>
            <a:ext cx="9111802" cy="923411"/>
          </a:xfrm>
          <a:noFill/>
        </p:spPr>
        <p:txBody>
          <a:bodyPr/>
          <a:lstStyle/>
          <a:p>
            <a:r>
              <a:rPr lang="nl-NL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Kaarten</a:t>
            </a:r>
            <a:endParaRPr lang="nl-BE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s://hockey.nl/wp-content/uploads/2015/08/Groene-kaart-760x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1262063"/>
            <a:ext cx="200890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BE" sz="3600" dirty="0">
                <a:solidFill>
                  <a:srgbClr val="023B6E"/>
                </a:solidFill>
              </a:rPr>
              <a:t>De groene </a:t>
            </a:r>
            <a:r>
              <a:rPr lang="nl-BE" sz="3600" dirty="0" smtClean="0">
                <a:solidFill>
                  <a:srgbClr val="023B6E"/>
                </a:solidFill>
              </a:rPr>
              <a:t>kaart</a:t>
            </a:r>
            <a:endParaRPr lang="nl-BE" sz="3600" dirty="0">
              <a:solidFill>
                <a:srgbClr val="023B6E"/>
              </a:solidFill>
            </a:endParaRPr>
          </a:p>
        </p:txBody>
      </p:sp>
      <p:pic>
        <p:nvPicPr>
          <p:cNvPr id="1028" name="Picture 4" descr="http://www.hockeyfoto.nl/imagebank/flex/image/small/knhb/commercial/Stockmateriaal/Stock/Gele%20Kaart.jpg"/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9" y="3215481"/>
            <a:ext cx="2008909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BE" sz="3600" dirty="0" smtClean="0">
                <a:solidFill>
                  <a:srgbClr val="023B6E"/>
                </a:solidFill>
              </a:rPr>
              <a:t>De gele kaart</a:t>
            </a:r>
            <a:endParaRPr lang="nl-BE" sz="3600" dirty="0">
              <a:solidFill>
                <a:srgbClr val="023B6E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 rotWithShape="1">
          <a:blip r:embed="rId4"/>
          <a:srcRect l="9901"/>
          <a:stretch/>
        </p:blipFill>
        <p:spPr>
          <a:xfrm>
            <a:off x="3228109" y="5095731"/>
            <a:ext cx="2008909" cy="150779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nl-BE" sz="3600" dirty="0">
                <a:solidFill>
                  <a:srgbClr val="023B6E"/>
                </a:solidFill>
              </a:rPr>
              <a:t>De rode </a:t>
            </a:r>
            <a:r>
              <a:rPr lang="nl-BE" sz="3600" dirty="0" smtClean="0">
                <a:solidFill>
                  <a:srgbClr val="023B6E"/>
                </a:solidFill>
              </a:rPr>
              <a:t>kaart</a:t>
            </a:r>
            <a:endParaRPr lang="nl-BE" sz="3600" dirty="0">
              <a:solidFill>
                <a:srgbClr val="023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De </a:t>
            </a:r>
            <a:r>
              <a:rPr lang="nl-NL" sz="3200" dirty="0">
                <a:solidFill>
                  <a:srgbClr val="023B6E"/>
                </a:solidFill>
              </a:rPr>
              <a:t>volgende persoonlijke straffen kunnen worden gegeven: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Een verbale vermaning</a:t>
            </a: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Een </a:t>
            </a:r>
            <a:r>
              <a:rPr lang="nl-NL" sz="2400" dirty="0" smtClean="0">
                <a:solidFill>
                  <a:srgbClr val="023B6E"/>
                </a:solidFill>
              </a:rPr>
              <a:t>waarschuwing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>
                <a:solidFill>
                  <a:srgbClr val="023B6E"/>
                </a:solidFill>
              </a:rPr>
              <a:t> </a:t>
            </a:r>
            <a:r>
              <a:rPr lang="nl-N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 </a:t>
            </a:r>
            <a:r>
              <a:rPr lang="nl-N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kaart</a:t>
            </a:r>
            <a:endParaRPr lang="nl-N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ts val="1200"/>
              </a:spcBef>
              <a:defRPr/>
            </a:pPr>
            <a:r>
              <a:rPr lang="nl-NL" sz="2400" dirty="0">
                <a:solidFill>
                  <a:srgbClr val="023B6E"/>
                </a:solidFill>
              </a:rPr>
              <a:t>Een tijdelijke </a:t>
            </a:r>
            <a:r>
              <a:rPr lang="nl-NL" sz="2400" dirty="0" smtClean="0">
                <a:solidFill>
                  <a:srgbClr val="023B6E"/>
                </a:solidFill>
              </a:rPr>
              <a:t>uitsluiting </a:t>
            </a:r>
            <a:r>
              <a:rPr lang="nl-NL" sz="2400" dirty="0">
                <a:solidFill>
                  <a:srgbClr val="023B6E"/>
                </a:solidFill>
              </a:rPr>
              <a:t>voor minimaal 5</a:t>
            </a:r>
            <a:r>
              <a:rPr lang="nl-NL" sz="2400" dirty="0" smtClean="0">
                <a:solidFill>
                  <a:srgbClr val="023B6E"/>
                </a:solidFill>
              </a:rPr>
              <a:t>’ </a:t>
            </a:r>
            <a:r>
              <a:rPr lang="nl-NL" sz="24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400" dirty="0" smtClean="0"/>
              <a:t> </a:t>
            </a:r>
            <a:r>
              <a:rPr lang="nl-NL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 </a:t>
            </a:r>
            <a:r>
              <a:rPr lang="nl-NL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kaart</a:t>
            </a:r>
          </a:p>
          <a:p>
            <a:pPr lvl="3">
              <a:spcBef>
                <a:spcPts val="1200"/>
              </a:spcBef>
              <a:defRPr/>
            </a:pPr>
            <a:r>
              <a:rPr lang="nl-NL" sz="2200" dirty="0" smtClean="0">
                <a:solidFill>
                  <a:srgbClr val="023B6E"/>
                </a:solidFill>
              </a:rPr>
              <a:t>Speler </a:t>
            </a:r>
            <a:r>
              <a:rPr lang="nl-NL" sz="2200" dirty="0">
                <a:solidFill>
                  <a:srgbClr val="023B6E"/>
                </a:solidFill>
              </a:rPr>
              <a:t>moet op aangewezen plaats blijven tot hij/zij weer mag spelen</a:t>
            </a:r>
            <a:r>
              <a:rPr lang="nl-NL" sz="2200" dirty="0" smtClean="0">
                <a:solidFill>
                  <a:srgbClr val="023B6E"/>
                </a:solidFill>
              </a:rPr>
              <a:t>.</a:t>
            </a:r>
            <a:endParaRPr lang="nl-NL" sz="2200" dirty="0">
              <a:solidFill>
                <a:srgbClr val="023B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Persoonlijke straffen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b="1" dirty="0">
                <a:solidFill>
                  <a:srgbClr val="023B6E"/>
                </a:solidFill>
              </a:rPr>
              <a:t>Hockey wordt gespeeld met 2 </a:t>
            </a:r>
            <a:r>
              <a:rPr lang="nl-NL" sz="3200" b="1" dirty="0" smtClean="0">
                <a:solidFill>
                  <a:srgbClr val="023B6E"/>
                </a:solidFill>
              </a:rPr>
              <a:t>teams</a:t>
            </a:r>
          </a:p>
          <a:p>
            <a:pPr lvl="1">
              <a:spcBef>
                <a:spcPts val="1200"/>
              </a:spcBef>
              <a:defRPr/>
            </a:pPr>
            <a:r>
              <a:rPr lang="nl-NL" sz="2600" dirty="0" smtClean="0">
                <a:solidFill>
                  <a:srgbClr val="023B6E"/>
                </a:solidFill>
              </a:rPr>
              <a:t>Elke </a:t>
            </a:r>
            <a:r>
              <a:rPr lang="nl-NL" sz="2600" dirty="0">
                <a:solidFill>
                  <a:srgbClr val="023B6E"/>
                </a:solidFill>
              </a:rPr>
              <a:t>team bestaat uit spelers en </a:t>
            </a:r>
            <a:r>
              <a:rPr lang="nl-NL" sz="2600" dirty="0" smtClean="0">
                <a:solidFill>
                  <a:srgbClr val="023B6E"/>
                </a:solidFill>
              </a:rPr>
              <a:t>begeleiding: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23B6E"/>
                </a:solidFill>
              </a:rPr>
              <a:t>Veldspelers (of spelers genaamd)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23B6E"/>
                </a:solidFill>
              </a:rPr>
              <a:t>Doelverdedigers </a:t>
            </a:r>
            <a:r>
              <a:rPr lang="nl-NL" dirty="0" smtClean="0">
                <a:solidFill>
                  <a:srgbClr val="023B6E"/>
                </a:solidFill>
              </a:rPr>
              <a:t>of veldspeler </a:t>
            </a:r>
            <a:r>
              <a:rPr lang="nl-NL" dirty="0">
                <a:solidFill>
                  <a:srgbClr val="023B6E"/>
                </a:solidFill>
              </a:rPr>
              <a:t>met de rechten van een doelverdediger (vliegende keeper)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23B6E"/>
                </a:solidFill>
              </a:rPr>
              <a:t>Team begeleiding (Coach, Kiné etc)</a:t>
            </a:r>
          </a:p>
          <a:p>
            <a:pPr marL="457200" lvl="2" indent="-457200">
              <a:spcBef>
                <a:spcPts val="1200"/>
              </a:spcBef>
              <a:defRPr/>
            </a:pPr>
            <a:r>
              <a:rPr lang="nl-NL" sz="3200" b="1" dirty="0" smtClean="0">
                <a:solidFill>
                  <a:srgbClr val="023B6E"/>
                </a:solidFill>
              </a:rPr>
              <a:t>11 </a:t>
            </a:r>
            <a:r>
              <a:rPr lang="nl-NL" sz="3200" b="1" dirty="0">
                <a:solidFill>
                  <a:srgbClr val="023B6E"/>
                </a:solidFill>
              </a:rPr>
              <a:t>spelers per team staan op het veld bij aanvang van de wedstrijd (Minimum 7 spelers om wedstrijd te mogen aanvangen)</a:t>
            </a:r>
          </a:p>
          <a:p>
            <a:pPr marL="457200" lvl="2" indent="-457200">
              <a:spcBef>
                <a:spcPts val="1200"/>
              </a:spcBef>
              <a:defRPr/>
            </a:pPr>
            <a:r>
              <a:rPr lang="nl-NL" sz="3200" b="1" dirty="0">
                <a:solidFill>
                  <a:srgbClr val="023B6E"/>
                </a:solidFill>
              </a:rPr>
              <a:t>Een team bestaat uit maximaal 16 spelers </a:t>
            </a:r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Team samenstelling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7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sz="3200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Permanente </a:t>
            </a:r>
            <a:r>
              <a:rPr lang="nl-NL" sz="3200" dirty="0">
                <a:solidFill>
                  <a:srgbClr val="023B6E"/>
                </a:solidFill>
              </a:rPr>
              <a:t>uitsluiting voor de resterende duur van de </a:t>
            </a:r>
            <a:r>
              <a:rPr lang="nl-NL" sz="3200" dirty="0" smtClean="0">
                <a:solidFill>
                  <a:srgbClr val="023B6E"/>
                </a:solidFill>
              </a:rPr>
              <a:t>wedstrijd </a:t>
            </a:r>
            <a:r>
              <a:rPr lang="nl-NL" sz="32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3200" dirty="0" smtClean="0"/>
              <a:t> </a:t>
            </a:r>
            <a:r>
              <a:rPr lang="nl-NL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 </a:t>
            </a:r>
            <a:r>
              <a:rPr lang="nl-NL" sz="3200" i="1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kaart  </a:t>
            </a:r>
            <a:r>
              <a:rPr lang="nl-NL" sz="32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3200" dirty="0" smtClean="0">
                <a:solidFill>
                  <a:srgbClr val="023B6E"/>
                </a:solidFill>
              </a:rPr>
              <a:t> </a:t>
            </a:r>
            <a:r>
              <a:rPr lang="nl-NL" sz="3200" dirty="0">
                <a:solidFill>
                  <a:srgbClr val="023B6E"/>
                </a:solidFill>
              </a:rPr>
              <a:t>veld </a:t>
            </a:r>
            <a:r>
              <a:rPr lang="nl-NL" sz="3200" dirty="0" smtClean="0">
                <a:solidFill>
                  <a:srgbClr val="023B6E"/>
                </a:solidFill>
              </a:rPr>
              <a:t>verlaten.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Voorkom </a:t>
            </a:r>
            <a:r>
              <a:rPr lang="nl-NL" sz="3200" dirty="0">
                <a:solidFill>
                  <a:srgbClr val="023B6E"/>
                </a:solidFill>
              </a:rPr>
              <a:t>2x de zelfde kaart aan een speler te geven voor zelfde </a:t>
            </a:r>
            <a:r>
              <a:rPr lang="nl-NL" sz="3200" dirty="0" smtClean="0">
                <a:solidFill>
                  <a:srgbClr val="023B6E"/>
                </a:solidFill>
              </a:rPr>
              <a:t>fout 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NL" sz="28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800" dirty="0" smtClean="0">
                <a:solidFill>
                  <a:srgbClr val="023B6E"/>
                </a:solidFill>
              </a:rPr>
              <a:t> </a:t>
            </a:r>
            <a:r>
              <a:rPr lang="nl-NL" sz="2800" dirty="0" smtClean="0">
                <a:solidFill>
                  <a:srgbClr val="023B6E"/>
                </a:solidFill>
              </a:rPr>
              <a:t>1</a:t>
            </a:r>
            <a:r>
              <a:rPr lang="nl-NL" sz="2800" baseline="30000" dirty="0">
                <a:solidFill>
                  <a:srgbClr val="023B6E"/>
                </a:solidFill>
              </a:rPr>
              <a:t>e</a:t>
            </a:r>
            <a:r>
              <a:rPr lang="nl-NL" sz="2800" dirty="0" smtClean="0"/>
              <a:t> </a:t>
            </a:r>
            <a:r>
              <a:rPr lang="nl-N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groene kaart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 </a:t>
            </a:r>
            <a:r>
              <a:rPr lang="nl-NL" sz="2800" dirty="0" smtClean="0">
                <a:solidFill>
                  <a:srgbClr val="023B6E"/>
                </a:solidFill>
              </a:rPr>
              <a:t>2</a:t>
            </a:r>
            <a:r>
              <a:rPr lang="nl-NL" sz="2800" baseline="30000" dirty="0" smtClean="0">
                <a:solidFill>
                  <a:srgbClr val="023B6E"/>
                </a:solidFill>
              </a:rPr>
              <a:t>e</a:t>
            </a:r>
            <a:r>
              <a:rPr lang="nl-NL" sz="2800" dirty="0" smtClean="0">
                <a:solidFill>
                  <a:srgbClr val="023B6E"/>
                </a:solidFill>
              </a:rPr>
              <a:t>  </a:t>
            </a:r>
            <a:r>
              <a:rPr lang="nl-NL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 </a:t>
            </a:r>
            <a:r>
              <a:rPr lang="nl-NL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kaart 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nl-NL" sz="28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800" dirty="0" smtClean="0">
                <a:solidFill>
                  <a:srgbClr val="023B6E"/>
                </a:solidFill>
              </a:rPr>
              <a:t> </a:t>
            </a:r>
            <a:r>
              <a:rPr lang="nl-NL" sz="2800" dirty="0" smtClean="0">
                <a:solidFill>
                  <a:srgbClr val="023B6E"/>
                </a:solidFill>
              </a:rPr>
              <a:t>1</a:t>
            </a:r>
            <a:r>
              <a:rPr lang="nl-NL" sz="2800" baseline="30000" dirty="0">
                <a:solidFill>
                  <a:srgbClr val="023B6E"/>
                </a:solidFill>
              </a:rPr>
              <a:t>e</a:t>
            </a:r>
            <a:r>
              <a:rPr lang="nl-NL" sz="2800" dirty="0" smtClean="0">
                <a:solidFill>
                  <a:srgbClr val="023B6E"/>
                </a:solidFill>
              </a:rPr>
              <a:t> </a:t>
            </a:r>
            <a:r>
              <a:rPr lang="nl-NL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 kaart </a:t>
            </a:r>
            <a:r>
              <a:rPr lang="nl-NL" sz="2800" dirty="0" smtClean="0">
                <a:solidFill>
                  <a:srgbClr val="023B6E"/>
                </a:solidFill>
                <a:sym typeface="Wingdings" panose="05000000000000000000" pitchFamily="2" charset="2"/>
              </a:rPr>
              <a:t></a:t>
            </a:r>
            <a:r>
              <a:rPr lang="nl-NL" sz="2800" dirty="0" smtClean="0">
                <a:solidFill>
                  <a:srgbClr val="023B6E"/>
                </a:solidFill>
              </a:rPr>
              <a:t> </a:t>
            </a:r>
            <a:r>
              <a:rPr lang="nl-NL" sz="2800" dirty="0" smtClean="0">
                <a:solidFill>
                  <a:srgbClr val="023B6E"/>
                </a:solidFill>
              </a:rPr>
              <a:t>2</a:t>
            </a:r>
            <a:r>
              <a:rPr lang="nl-NL" sz="2800" baseline="30000" dirty="0" smtClean="0">
                <a:solidFill>
                  <a:srgbClr val="023B6E"/>
                </a:solidFill>
              </a:rPr>
              <a:t>e</a:t>
            </a:r>
            <a:r>
              <a:rPr lang="nl-NL" sz="2800" dirty="0" smtClean="0">
                <a:solidFill>
                  <a:srgbClr val="023B6E"/>
                </a:solidFill>
              </a:rPr>
              <a:t> </a:t>
            </a:r>
            <a:r>
              <a:rPr lang="nl-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 </a:t>
            </a:r>
            <a:r>
              <a:rPr lang="nl-N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sz="3200" dirty="0" smtClean="0">
                <a:solidFill>
                  <a:srgbClr val="023B6E"/>
                </a:solidFill>
              </a:rPr>
              <a:t>Bij </a:t>
            </a:r>
            <a:r>
              <a:rPr lang="nl-NL" sz="3200" dirty="0">
                <a:solidFill>
                  <a:srgbClr val="023B6E"/>
                </a:solidFill>
              </a:rPr>
              <a:t>een </a:t>
            </a:r>
            <a:r>
              <a:rPr lang="nl-NL" sz="3200" i="1" dirty="0">
                <a:solidFill>
                  <a:srgbClr val="023B6E"/>
                </a:solidFill>
              </a:rPr>
              <a:t>dubbele</a:t>
            </a:r>
            <a:r>
              <a:rPr lang="nl-NL" sz="3200" dirty="0">
                <a:solidFill>
                  <a:srgbClr val="023B6E"/>
                </a:solidFill>
              </a:rPr>
              <a:t> </a:t>
            </a:r>
            <a:r>
              <a:rPr lang="nl-N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 kaart </a:t>
            </a:r>
            <a:r>
              <a:rPr lang="nl-NL" sz="3200" dirty="0">
                <a:solidFill>
                  <a:srgbClr val="023B6E"/>
                </a:solidFill>
              </a:rPr>
              <a:t>dient de speler zich te verwijderen van het speelveld, maar mag bij het team blijven</a:t>
            </a:r>
            <a:r>
              <a:rPr lang="nl-NL" sz="3200" dirty="0" smtClean="0">
                <a:solidFill>
                  <a:srgbClr val="023B6E"/>
                </a:solidFill>
              </a:rPr>
              <a:t>.</a:t>
            </a:r>
            <a:endParaRPr lang="nl-NL" sz="3200" dirty="0">
              <a:solidFill>
                <a:srgbClr val="023B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Persoonlijke straffen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5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82" y="388797"/>
            <a:ext cx="8775511" cy="6156197"/>
          </a:xfrm>
        </p:spPr>
        <p:txBody>
          <a:bodyPr/>
          <a:lstStyle/>
          <a:p>
            <a:r>
              <a:rPr lang="nl-BE" sz="72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Spelregels Jeugd</a:t>
            </a:r>
            <a:br>
              <a:rPr lang="nl-BE" sz="72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hlinkClick r:id="rId2"/>
              </a:rPr>
              <a:t>Spelregels 4 x 4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hlinkClick r:id="rId3"/>
              </a:rPr>
              <a:t>Spelregels 6 x 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hlinkClick r:id="rId4"/>
              </a:rPr>
              <a:t>Spelregels 8 x 8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47717" y="5934670"/>
            <a:ext cx="424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C00000"/>
                </a:solidFill>
              </a:rPr>
              <a:t>February</a:t>
            </a:r>
            <a:r>
              <a:rPr lang="nl-BE" b="1" dirty="0" smtClean="0">
                <a:solidFill>
                  <a:srgbClr val="C00000"/>
                </a:solidFill>
              </a:rPr>
              <a:t> 2017</a:t>
            </a:r>
            <a:endParaRPr lang="nl-BE" b="1" dirty="0" smtClean="0">
              <a:solidFill>
                <a:srgbClr val="C00000"/>
              </a:solidFill>
            </a:endParaRPr>
          </a:p>
          <a:p>
            <a:r>
              <a:rPr lang="nl-BE" b="1" dirty="0" err="1" smtClean="0">
                <a:solidFill>
                  <a:srgbClr val="C00000"/>
                </a:solidFill>
              </a:rPr>
              <a:t>Created</a:t>
            </a:r>
            <a:r>
              <a:rPr lang="nl-BE" b="1" dirty="0" smtClean="0">
                <a:solidFill>
                  <a:srgbClr val="C00000"/>
                </a:solidFill>
              </a:rPr>
              <a:t> </a:t>
            </a:r>
            <a:r>
              <a:rPr lang="nl-BE" b="1" dirty="0" err="1" smtClean="0">
                <a:solidFill>
                  <a:srgbClr val="C00000"/>
                </a:solidFill>
              </a:rPr>
              <a:t>by</a:t>
            </a:r>
            <a:r>
              <a:rPr lang="nl-BE" b="1" dirty="0" smtClean="0">
                <a:solidFill>
                  <a:srgbClr val="C00000"/>
                </a:solidFill>
              </a:rPr>
              <a:t> Ben Maes – Merode HC</a:t>
            </a:r>
          </a:p>
          <a:p>
            <a:r>
              <a:rPr lang="nl-BE" b="1" dirty="0" err="1" smtClean="0">
                <a:solidFill>
                  <a:srgbClr val="C00000"/>
                </a:solidFill>
              </a:rPr>
              <a:t>Reviewed</a:t>
            </a:r>
            <a:r>
              <a:rPr lang="nl-BE" b="1" dirty="0" smtClean="0">
                <a:solidFill>
                  <a:srgbClr val="C00000"/>
                </a:solidFill>
              </a:rPr>
              <a:t> </a:t>
            </a:r>
            <a:r>
              <a:rPr lang="nl-BE" b="1" dirty="0" err="1" smtClean="0">
                <a:solidFill>
                  <a:srgbClr val="C00000"/>
                </a:solidFill>
              </a:rPr>
              <a:t>by</a:t>
            </a:r>
            <a:r>
              <a:rPr lang="nl-BE" b="1" dirty="0" smtClean="0">
                <a:solidFill>
                  <a:srgbClr val="C00000"/>
                </a:solidFill>
              </a:rPr>
              <a:t> </a:t>
            </a:r>
            <a:r>
              <a:rPr lang="nl-BE" b="1" dirty="0" smtClean="0">
                <a:solidFill>
                  <a:srgbClr val="C00000"/>
                </a:solidFill>
              </a:rPr>
              <a:t>Sébastien Michielsen </a:t>
            </a:r>
            <a:r>
              <a:rPr lang="nl-BE" b="1" dirty="0" smtClean="0">
                <a:solidFill>
                  <a:srgbClr val="C00000"/>
                </a:solidFill>
              </a:rPr>
              <a:t>– KBHB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34440"/>
            <a:ext cx="8833751" cy="48806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dirty="0" smtClean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023B6E"/>
                </a:solidFill>
              </a:rPr>
              <a:t>Een </a:t>
            </a:r>
            <a:r>
              <a:rPr lang="nl-NL" dirty="0">
                <a:solidFill>
                  <a:srgbClr val="023B6E"/>
                </a:solidFill>
              </a:rPr>
              <a:t>van de spelers (of keeper) is aanvoerder van het team.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De aanvoerder van team is verantwoordelijk voor het gedrag van het team (en teambegeleiding)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Spelers dragen altijd een </a:t>
            </a:r>
            <a:r>
              <a:rPr lang="nl-NL" i="1" dirty="0">
                <a:solidFill>
                  <a:srgbClr val="023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tenue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Spelers is aangeraden geen voorwerpen te dragen welke gevaarlijk zijn voor anders spelers en zichzelf (horloges, ringen, oorbellen…..)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Spelers dragen </a:t>
            </a:r>
            <a:r>
              <a:rPr lang="nl-NL" b="1" u="sng" dirty="0" smtClean="0">
                <a:solidFill>
                  <a:srgbClr val="023B6E"/>
                </a:solidFill>
              </a:rPr>
              <a:t>verplicht</a:t>
            </a:r>
            <a:r>
              <a:rPr lang="nl-NL" dirty="0" smtClean="0">
                <a:solidFill>
                  <a:srgbClr val="023B6E"/>
                </a:solidFill>
              </a:rPr>
              <a:t> </a:t>
            </a:r>
            <a:r>
              <a:rPr lang="nl-NL" dirty="0" smtClean="0">
                <a:solidFill>
                  <a:srgbClr val="023B6E"/>
                </a:solidFill>
              </a:rPr>
              <a:t>scheenbescherming en BIT</a:t>
            </a:r>
            <a:endParaRPr lang="nl-NL" dirty="0">
              <a:solidFill>
                <a:srgbClr val="023B6E"/>
              </a:solidFill>
            </a:endParaRPr>
          </a:p>
          <a:p>
            <a:pPr>
              <a:spcBef>
                <a:spcPts val="1200"/>
              </a:spcBef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i="1" dirty="0" err="1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Spelers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4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85154"/>
            <a:ext cx="9504187" cy="535004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023B6E"/>
                </a:solidFill>
              </a:rPr>
              <a:t>Het </a:t>
            </a:r>
            <a:r>
              <a:rPr lang="nl-NL" dirty="0">
                <a:solidFill>
                  <a:srgbClr val="023B6E"/>
                </a:solidFill>
              </a:rPr>
              <a:t>dragen van handschoenen is toegestaan mits deze de natuurlijke omvang van de hand niet aanmerkelijk vergroten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Spelers mogen geen gezichtsbescherming dragen over het hele veld (behoudens medisch voorschrift)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23B6E"/>
                </a:solidFill>
              </a:rPr>
              <a:t>Bij het spelen van een wedstrijd tegen een team met gelijke kleuren (shirt /sokken) </a:t>
            </a:r>
            <a:r>
              <a:rPr lang="nl-NL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wisselt</a:t>
            </a:r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thuisploeg</a:t>
            </a:r>
            <a:r>
              <a:rPr lang="nl-NL" dirty="0"/>
              <a:t> </a:t>
            </a:r>
            <a:r>
              <a:rPr lang="nl-NL" dirty="0">
                <a:solidFill>
                  <a:srgbClr val="023B6E"/>
                </a:solidFill>
              </a:rPr>
              <a:t>van kleur (</a:t>
            </a:r>
            <a:r>
              <a:rPr lang="nl-NL" b="1" dirty="0">
                <a:solidFill>
                  <a:srgbClr val="023B6E"/>
                </a:solidFill>
              </a:rPr>
              <a:t>shirt en sokken</a:t>
            </a:r>
            <a:r>
              <a:rPr lang="nl-NL" dirty="0">
                <a:solidFill>
                  <a:srgbClr val="023B6E"/>
                </a:solidFill>
              </a:rPr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i="1" dirty="0" err="1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Spelers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2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73" y="1262294"/>
            <a:ext cx="9941793" cy="535004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Vaste keeper of vliegende keeper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Vaste keeper: volledige uitrusting! (Legguards, kickers, schelp etc)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Vliegende keeper: Verplicht helm bij PC/stroke</a:t>
            </a:r>
            <a:endParaRPr lang="nl-NL" altLang="nl-BE" sz="3200" dirty="0">
              <a:solidFill>
                <a:srgbClr val="023B6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Keeper is enige speler die de bal opzettelijk mag spelen met het lichaam om een</a:t>
            </a:r>
            <a:r>
              <a:rPr lang="nl-NL" altLang="nl-BE" sz="3200" dirty="0"/>
              <a:t>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doelpoging te voorkomen</a:t>
            </a:r>
            <a:r>
              <a:rPr lang="nl-NL" altLang="nl-B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BE" sz="3200" dirty="0">
                <a:solidFill>
                  <a:srgbClr val="023B6E"/>
                </a:solidFill>
              </a:rPr>
              <a:t>Vliegende keeper in de </a:t>
            </a:r>
            <a:r>
              <a:rPr lang="nl-NL" altLang="nl-BE" sz="3200" dirty="0" smtClean="0">
                <a:solidFill>
                  <a:srgbClr val="023B6E"/>
                </a:solidFill>
              </a:rPr>
              <a:t>cirkel de </a:t>
            </a:r>
            <a:r>
              <a:rPr lang="nl-NL" altLang="nl-BE" sz="3200" dirty="0">
                <a:solidFill>
                  <a:srgbClr val="023B6E"/>
                </a:solidFill>
              </a:rPr>
              <a:t>bal tegenhouden met lichaamsdeel = </a:t>
            </a:r>
            <a:r>
              <a:rPr lang="nl-NL" altLang="nl-BE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Doorspelen -&gt; </a:t>
            </a:r>
            <a:r>
              <a:rPr lang="nl-NL" altLang="nl-BE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keeperrechten</a:t>
            </a:r>
            <a:endParaRPr lang="nl-NL" altLang="nl-BE" sz="32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i="1" dirty="0">
                <a:ln w="19050" cmpd="thinThick">
                  <a:noFill/>
                </a:ln>
                <a:solidFill>
                  <a:srgbClr val="023B6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Keeper</a:t>
            </a:r>
            <a:endParaRPr lang="nl-BE" sz="4800" i="1" dirty="0">
              <a:ln w="19050" cmpd="thinThick">
                <a:noFill/>
              </a:ln>
              <a:solidFill>
                <a:srgbClr val="023B6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94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pire CUC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pire CUC" id="{3F04D0AB-6887-48FC-A03D-1F896B4C9B66}" vid="{7DD8E2E5-CC0B-46B0-8F99-2E0B1AB2D359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2843</Words>
  <Application>Microsoft Office PowerPoint</Application>
  <PresentationFormat>Breedbeeld</PresentationFormat>
  <Paragraphs>362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8" baseType="lpstr">
      <vt:lpstr>Arial</vt:lpstr>
      <vt:lpstr>Arial Unicode MS</vt:lpstr>
      <vt:lpstr>Calibri</vt:lpstr>
      <vt:lpstr>Stencil Std</vt:lpstr>
      <vt:lpstr>Times New Roman</vt:lpstr>
      <vt:lpstr>Wingdings</vt:lpstr>
      <vt:lpstr>Umpire CUC</vt:lpstr>
      <vt:lpstr> Royal Belgian Hockey Association       Basic Field Hockey Rules  </vt:lpstr>
      <vt:lpstr>Soorten wedstrijden</vt:lpstr>
      <vt:lpstr>Veldmarkering</vt:lpstr>
      <vt:lpstr>Veldmarkering</vt:lpstr>
      <vt:lpstr>De Cirkel</vt:lpstr>
      <vt:lpstr>Team samenstelling</vt:lpstr>
      <vt:lpstr>Spelers</vt:lpstr>
      <vt:lpstr>Spelers</vt:lpstr>
      <vt:lpstr>Keeper</vt:lpstr>
      <vt:lpstr>Keeper</vt:lpstr>
      <vt:lpstr> Veldspelers wisselen</vt:lpstr>
      <vt:lpstr> Veldspelers wisselen</vt:lpstr>
      <vt:lpstr>Keepers wisselen</vt:lpstr>
      <vt:lpstr>Keepers wisselen</vt:lpstr>
      <vt:lpstr>De scheidsrechter</vt:lpstr>
      <vt:lpstr>De scheidsrechter</vt:lpstr>
      <vt:lpstr>De scheidsrechters</vt:lpstr>
      <vt:lpstr>De scheidsrechters</vt:lpstr>
      <vt:lpstr>Scheidsrechter – gebied</vt:lpstr>
      <vt:lpstr>Verbaal wangedrag !</vt:lpstr>
      <vt:lpstr>Verbaal wangedrag !</vt:lpstr>
      <vt:lpstr>Scheidrechters fluiten voor</vt:lpstr>
      <vt:lpstr>Scheidrechters fluiten voor</vt:lpstr>
      <vt:lpstr>Begin wedstrijd</vt:lpstr>
      <vt:lpstr>Begin wedstrijd</vt:lpstr>
      <vt:lpstr>Hervatting wedstrijd</vt:lpstr>
      <vt:lpstr>Hervatting wedstrijd - Bully</vt:lpstr>
      <vt:lpstr>Bal buiten – Spel hervatting</vt:lpstr>
      <vt:lpstr>Bal buiten – Spel hervatting</vt:lpstr>
      <vt:lpstr>Stick boven de schouder</vt:lpstr>
      <vt:lpstr>Hoge bal</vt:lpstr>
      <vt:lpstr>Hoge bal</vt:lpstr>
      <vt:lpstr>Geldig doelpunt</vt:lpstr>
      <vt:lpstr>Geldig doelpunt – Field goal</vt:lpstr>
      <vt:lpstr>Geldig doelpunt</vt:lpstr>
      <vt:lpstr>Hinderen</vt:lpstr>
      <vt:lpstr>Fout in 23m-gebied (buiten cirkel)</vt:lpstr>
      <vt:lpstr>Fout in cirkel</vt:lpstr>
      <vt:lpstr>Self-pass</vt:lpstr>
      <vt:lpstr>Self-pass</vt:lpstr>
      <vt:lpstr>STRAFFEN</vt:lpstr>
      <vt:lpstr>Vrije slag</vt:lpstr>
      <vt:lpstr>Vrije slag</vt:lpstr>
      <vt:lpstr>Vrije slag tot aan de 23m lijn</vt:lpstr>
      <vt:lpstr>Vrije slag in 23m - aanvallers</vt:lpstr>
      <vt:lpstr>Vrije slag in 23m - aanvallers</vt:lpstr>
      <vt:lpstr>Lange Corner</vt:lpstr>
      <vt:lpstr>Vrije slag in 23m – verdedigers</vt:lpstr>
      <vt:lpstr>Vrije slag in 23m – verdedigers</vt:lpstr>
      <vt:lpstr>Straf Corner (PC) – Wie, wat , waar</vt:lpstr>
      <vt:lpstr>Straf Corner (PC) – Wie, wat , waar</vt:lpstr>
      <vt:lpstr>Strafcorner (PC) – Hoe…</vt:lpstr>
      <vt:lpstr>Strafcorner (PC) – Hoe…</vt:lpstr>
      <vt:lpstr>Penalty Corner – Wanneer…</vt:lpstr>
      <vt:lpstr>Stroke – Waarom…</vt:lpstr>
      <vt:lpstr>Stroke – Hoe, waar…</vt:lpstr>
      <vt:lpstr>Stroke - Wanneer...</vt:lpstr>
      <vt:lpstr>Kaarten</vt:lpstr>
      <vt:lpstr>Persoonlijke straffen</vt:lpstr>
      <vt:lpstr>Persoonlijke straffen</vt:lpstr>
      <vt:lpstr>Spelregels Jeugd  Spelregels 4 x 4 Spelregels 6 x 6 Spelregels 8 x 8 </vt:lpstr>
    </vt:vector>
  </TitlesOfParts>
  <Company>Accel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Sebastien Michielsen</dc:creator>
  <cp:lastModifiedBy>Sebastien Michielsen</cp:lastModifiedBy>
  <cp:revision>15</cp:revision>
  <dcterms:created xsi:type="dcterms:W3CDTF">2017-02-15T13:35:12Z</dcterms:created>
  <dcterms:modified xsi:type="dcterms:W3CDTF">2017-02-16T13:42:23Z</dcterms:modified>
</cp:coreProperties>
</file>